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70" r:id="rId15"/>
    <p:sldId id="273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0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BA5A-9693-41BE-A161-84D5D1701A96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0522-05AF-4871-8CEA-2429B8C505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7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BA5A-9693-41BE-A161-84D5D1701A96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0522-05AF-4871-8CEA-2429B8C505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365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BA5A-9693-41BE-A161-84D5D1701A96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0522-05AF-4871-8CEA-2429B8C505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49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BA5A-9693-41BE-A161-84D5D1701A96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0522-05AF-4871-8CEA-2429B8C505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757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BA5A-9693-41BE-A161-84D5D1701A96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0522-05AF-4871-8CEA-2429B8C505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430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BA5A-9693-41BE-A161-84D5D1701A96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0522-05AF-4871-8CEA-2429B8C505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118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BA5A-9693-41BE-A161-84D5D1701A96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0522-05AF-4871-8CEA-2429B8C505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69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BA5A-9693-41BE-A161-84D5D1701A96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0522-05AF-4871-8CEA-2429B8C505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145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BA5A-9693-41BE-A161-84D5D1701A96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0522-05AF-4871-8CEA-2429B8C505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535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BA5A-9693-41BE-A161-84D5D1701A96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0522-05AF-4871-8CEA-2429B8C505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16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BA5A-9693-41BE-A161-84D5D1701A96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0522-05AF-4871-8CEA-2429B8C505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13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ABA5A-9693-41BE-A161-84D5D1701A96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60522-05AF-4871-8CEA-2429B8C505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64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2348880"/>
            <a:ext cx="8784976" cy="4032448"/>
          </a:xfrm>
        </p:spPr>
        <p:txBody>
          <a:bodyPr>
            <a:normAutofit lnSpcReduction="10000"/>
          </a:bodyPr>
          <a:lstStyle/>
          <a:p>
            <a:r>
              <a:rPr lang="tr-TR" b="1" cap="all" dirty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Neden “EVET” </a:t>
            </a:r>
            <a:r>
              <a:rPr lang="tr-TR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diyoruz?</a:t>
            </a:r>
            <a:endParaRPr lang="tr-TR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Çevremizdeki </a:t>
            </a:r>
            <a:r>
              <a:rPr lang="tr-TR" b="1" dirty="0">
                <a:solidFill>
                  <a:schemeClr val="tx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kişileri, kendimizden daha öne koyduğumuz ve haklarımızı çiğnemelerine izin verdiğimiz için “hayır” demekte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zorlanırız.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Büyüklerin </a:t>
            </a:r>
            <a:r>
              <a:rPr lang="tr-TR" b="1" dirty="0">
                <a:solidFill>
                  <a:schemeClr val="tx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isteklerine hayır dediğimizde olumsuz sonuçlar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yasamışızdır.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Bir </a:t>
            </a:r>
            <a:r>
              <a:rPr lang="tr-TR" b="1" dirty="0">
                <a:solidFill>
                  <a:schemeClr val="tx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daha aranmamaktan, sevilmemekten, kabul edilmemekten korkarız.</a:t>
            </a:r>
            <a:endParaRPr lang="tr-TR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pic>
        <p:nvPicPr>
          <p:cNvPr id="4" name="Resim 3" descr="http://www.bilgibol.com/wp-content/uploads/2017/08/hayir-diyebilme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32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70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5458618"/>
          </a:xfrm>
        </p:spPr>
        <p:txBody>
          <a:bodyPr>
            <a:noAutofit/>
          </a:bodyPr>
          <a:lstStyle/>
          <a:p>
            <a:pPr algn="l"/>
            <a:r>
              <a:rPr lang="tr-TR" sz="3200" b="1" i="1" cap="all" dirty="0"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3" dir="5400000" sy="-100000" algn="bl"/>
                </a:effectLst>
              </a:rPr>
              <a:t>Nedenler bulmak,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b="1" dirty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“Bugün olmaz annemlerle bir yere gitmem gerekiyor.” 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b="1" i="1" cap="all" dirty="0"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3" dir="5400000" sy="-100000" algn="bl"/>
                </a:effectLst>
              </a:rPr>
              <a:t>Duymazlıktan gelmek,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b="1" dirty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“Cevap vermez, duymamış gibi davranır.”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b="1" i="1" cap="all" dirty="0"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3" dir="5400000" sy="-100000" algn="bl"/>
                </a:effectLst>
              </a:rPr>
              <a:t>Ortamdan uzaklaşmak</a:t>
            </a:r>
            <a:r>
              <a:rPr lang="tr-TR" sz="3200" b="1" i="1" cap="all" dirty="0">
                <a:effectLst>
                  <a:reflection blurRad="12700" stA="28000" endPos="45000" dist="1003" dir="5400000" sy="-100000" algn="bl"/>
                </a:effectLst>
              </a:rPr>
              <a:t>, 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b="1" i="1" dirty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“</a:t>
            </a:r>
            <a:r>
              <a:rPr lang="tr-TR" sz="3200" b="1" dirty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Acelem var, üzgünüm. Sonra görüşürüz.”</a:t>
            </a:r>
            <a:r>
              <a:rPr lang="tr-TR" sz="3200" dirty="0"/>
              <a:t/>
            </a:r>
            <a:br>
              <a:rPr lang="tr-TR" sz="3200" dirty="0"/>
            </a:br>
            <a:endParaRPr lang="tr-TR" sz="3200" dirty="0"/>
          </a:p>
        </p:txBody>
      </p:sp>
      <p:pic>
        <p:nvPicPr>
          <p:cNvPr id="4" name="İçerik Yer Tutucusu 3" descr="kaÃ§mak ile ilgili gÃ¶rsel sonuc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797921"/>
            <a:ext cx="4762500" cy="2060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655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32656"/>
            <a:ext cx="5810885" cy="5793507"/>
          </a:xfrm>
        </p:spPr>
        <p:txBody>
          <a:bodyPr/>
          <a:lstStyle/>
          <a:p>
            <a:pPr marL="0" indent="0">
              <a:buNone/>
            </a:pPr>
            <a:r>
              <a:rPr lang="tr-TR" sz="4400" b="1" dirty="0"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Bir davranışı yaparken size faydasının ya da zararının ne olacağını düşünün. Zararınıza olduğunu düşündüğünüz durumlarda HAYIR deyin. </a:t>
            </a:r>
            <a:endParaRPr lang="tr-TR" sz="4400" dirty="0"/>
          </a:p>
          <a:p>
            <a:endParaRPr lang="tr-TR" dirty="0"/>
          </a:p>
        </p:txBody>
      </p:sp>
      <p:pic>
        <p:nvPicPr>
          <p:cNvPr id="4" name="Resim 3" descr="Ä°lgili resi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4139952" cy="3789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837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 descr="C:\Users\SEDAT\Desktop\00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" y="24764"/>
            <a:ext cx="9111177" cy="6833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959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581128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UNUTMAYIN !!!</a:t>
            </a: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r>
              <a:rPr lang="tr-TR" b="1" dirty="0" smtClean="0">
                <a:solidFill>
                  <a:srgbClr val="0070C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BAŞARININ </a:t>
            </a:r>
            <a:r>
              <a:rPr lang="tr-TR" b="1" dirty="0">
                <a:solidFill>
                  <a:srgbClr val="0070C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DÖRT BASAMAĞI</a:t>
            </a:r>
            <a:endParaRPr lang="tr-T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tr-TR" b="1" dirty="0">
                <a:solidFill>
                  <a:schemeClr val="bg1">
                    <a:lumMod val="6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1.	Ne istediğini bilmek,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tr-TR" b="1" dirty="0">
                <a:solidFill>
                  <a:schemeClr val="bg1">
                    <a:lumMod val="6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2.	Harekete geçmek,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tr-TR" b="1" dirty="0">
                <a:solidFill>
                  <a:schemeClr val="bg1">
                    <a:lumMod val="6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3.	Yaptıklarının sonuçlarını fark etmeyi öğrenmek,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tr-TR" b="1" dirty="0">
                <a:solidFill>
                  <a:schemeClr val="bg1">
                    <a:lumMod val="6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4.	Peşinde olduğunuz sonuçları alana dek davranışlarınızı değiştirmeye hazır olmaktır.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endParaRPr lang="tr-TR" dirty="0"/>
          </a:p>
        </p:txBody>
      </p:sp>
      <p:pic>
        <p:nvPicPr>
          <p:cNvPr id="4" name="Resim 3" descr="baÅarÄ±lÄ± ile ilgili gÃ¶rsel sonuc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15668"/>
            <a:ext cx="9131990" cy="2261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247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 descr="C:\Users\SEDAT\Desktop\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"/>
            <a:ext cx="9230871" cy="6858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889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6000" b="1" dirty="0" smtClean="0">
                <a:solidFill>
                  <a:srgbClr val="A60A9F"/>
                </a:solidFill>
              </a:rPr>
              <a:t>KOÇ REHBERLİK SERVİSİ SAĞLIKLI GÜNLER DİLER…</a:t>
            </a:r>
          </a:p>
        </p:txBody>
      </p:sp>
    </p:spTree>
    <p:extLst>
      <p:ext uri="{BB962C8B-B14F-4D97-AF65-F5344CB8AC3E}">
        <p14:creationId xmlns:p14="http://schemas.microsoft.com/office/powerpoint/2010/main" val="249665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50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</a:rPr>
              <a:t>HAYIR DİYEMEDİĞİMİZDE KENDİ İSTEK VE DUYGULARIMIZI ÖNEMSEMEDİĞİMİZ İÇİN KENDİMİZE ÖFKELENMEYE BAŞLARIZ…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 descr="hayÄ±r diyebilmek ile ilgili gÃ¶rsel sonuc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6775301" cy="3600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95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4" y="0"/>
            <a:ext cx="9121405" cy="68580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44789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5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Rahatsız olduğumuz davranışı ya da duyguları uygun bir dille iletebiliriz. Böylelikle, duygularımızı içimize atıp zaman içinde birikmesini ve ilişkimize zarar gelmesini önlemiş oluruz.</a:t>
            </a:r>
            <a:endParaRPr lang="tr-TR" dirty="0">
              <a:solidFill>
                <a:srgbClr val="00B050"/>
              </a:solidFill>
            </a:endParaRPr>
          </a:p>
        </p:txBody>
      </p:sp>
      <p:pic>
        <p:nvPicPr>
          <p:cNvPr id="4" name="İçerik Yer Tutucusu 3" descr="hayÄ±r diyebilmek ile ilgili gÃ¶rsel sonuc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892899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39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6322714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50"/>
                </a:solidFill>
              </a:rPr>
              <a:t>İlk önce bizi rahatsız eden olumsuz duygular yaşatan olay ve davranışı tanımlamamız gerekir. Söze “ben “diye başlayarak duygu ve düşüncelerimizin bize ait olduğunu vurgulamalıyız</a:t>
            </a:r>
            <a:r>
              <a:rPr lang="tr-TR" b="1" dirty="0" smtClean="0">
                <a:solidFill>
                  <a:srgbClr val="00B050"/>
                </a:solidFill>
              </a:rPr>
              <a:t>.</a:t>
            </a:r>
            <a:endParaRPr lang="tr-TR" dirty="0">
              <a:solidFill>
                <a:srgbClr val="00B050"/>
              </a:solidFill>
            </a:endParaRPr>
          </a:p>
        </p:txBody>
      </p:sp>
      <p:pic>
        <p:nvPicPr>
          <p:cNvPr id="4" name="İçerik Yer Tutucusu 3" descr="hayÄ±r diyebilmek ile ilgili gÃ¶rsel sonuc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2583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8874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 descr="C:\Users\SEDAT\Desktop\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27" y="31010"/>
            <a:ext cx="9128129" cy="6826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080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Doğrudan hayır demek</a:t>
            </a:r>
            <a:r>
              <a:rPr lang="tr-TR" b="1" i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, </a:t>
            </a:r>
            <a:endParaRPr lang="tr-TR" sz="1400" dirty="0"/>
          </a:p>
          <a:p>
            <a:pPr lvl="1"/>
            <a:r>
              <a:rPr lang="tr-TR" b="1" dirty="0">
                <a:solidFill>
                  <a:srgbClr val="00B0F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“Hayır, teşekkürler</a:t>
            </a:r>
            <a:r>
              <a:rPr lang="tr-TR" b="1" dirty="0" smtClean="0">
                <a:solidFill>
                  <a:srgbClr val="00B0F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.”</a:t>
            </a:r>
            <a:endParaRPr lang="tr-TR" sz="1200" dirty="0">
              <a:solidFill>
                <a:srgbClr val="00B0F0"/>
              </a:solidFill>
            </a:endParaRPr>
          </a:p>
          <a:p>
            <a:pPr lvl="1"/>
            <a:r>
              <a:rPr lang="tr-TR" b="1" dirty="0">
                <a:solidFill>
                  <a:srgbClr val="00B0F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“Hayır, istemiyorum.”</a:t>
            </a:r>
            <a:endParaRPr lang="tr-TR" sz="1200" dirty="0">
              <a:solidFill>
                <a:srgbClr val="00B0F0"/>
              </a:solidFill>
            </a:endParaRPr>
          </a:p>
          <a:p>
            <a:pPr lvl="1"/>
            <a:r>
              <a:rPr lang="tr-TR" b="1" dirty="0">
                <a:solidFill>
                  <a:srgbClr val="00B0F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“Hayır, bana uygun değil.”</a:t>
            </a:r>
            <a:endParaRPr lang="tr-TR" sz="1200" dirty="0">
              <a:solidFill>
                <a:srgbClr val="00B0F0"/>
              </a:solidFill>
            </a:endParaRPr>
          </a:p>
          <a:p>
            <a:pPr lvl="1"/>
            <a:r>
              <a:rPr lang="tr-TR" b="1" dirty="0">
                <a:solidFill>
                  <a:srgbClr val="00B0F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“Hayır, ailemi üzmek istemiyorum.”</a:t>
            </a:r>
            <a:endParaRPr lang="tr-TR" sz="1200" dirty="0">
              <a:solidFill>
                <a:srgbClr val="00B0F0"/>
              </a:solidFill>
            </a:endParaRPr>
          </a:p>
          <a:p>
            <a:pPr lvl="1"/>
            <a:r>
              <a:rPr lang="tr-TR" b="1" dirty="0">
                <a:solidFill>
                  <a:srgbClr val="00B0F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“Israr etme lütfen, yapmak istemiyorum.”</a:t>
            </a:r>
            <a:endParaRPr lang="tr-TR" sz="1200" dirty="0">
              <a:solidFill>
                <a:srgbClr val="00B0F0"/>
              </a:solidFill>
            </a:endParaRPr>
          </a:p>
          <a:p>
            <a:pPr lvl="1"/>
            <a:r>
              <a:rPr lang="tr-TR" b="1" dirty="0">
                <a:solidFill>
                  <a:srgbClr val="00B0F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“Seni kırmak istemem ama yapamam.”</a:t>
            </a:r>
            <a:endParaRPr lang="tr-TR" sz="1200" dirty="0">
              <a:solidFill>
                <a:srgbClr val="00B0F0"/>
              </a:solidFill>
            </a:endParaRPr>
          </a:p>
          <a:p>
            <a:pPr lvl="1"/>
            <a:r>
              <a:rPr lang="tr-TR" b="1" dirty="0">
                <a:solidFill>
                  <a:srgbClr val="00B0F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“Kusura bakma yapamam</a:t>
            </a:r>
            <a:r>
              <a:rPr lang="tr-TR" b="1" dirty="0" smtClean="0">
                <a:solidFill>
                  <a:srgbClr val="00B0F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.”</a:t>
            </a:r>
          </a:p>
          <a:p>
            <a:endParaRPr lang="tr-TR" dirty="0"/>
          </a:p>
        </p:txBody>
      </p:sp>
      <p:pic>
        <p:nvPicPr>
          <p:cNvPr id="4" name="Resim 3" descr="hayÄ±r diyebilmek ile ilgili gÃ¶rsel sonuc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6539"/>
            <a:ext cx="4218678" cy="3062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94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r>
              <a:rPr lang="tr-TR" b="1" cap="all" dirty="0" err="1" smtClean="0">
                <a:effectLst>
                  <a:reflection blurRad="12700" stA="28000" endPos="45000" dist="1003" dir="5400000" sy="-100000" algn="bl"/>
                </a:effectLst>
              </a:rPr>
              <a:t>Geçİştİrmek</a:t>
            </a:r>
            <a:r>
              <a:rPr lang="tr-TR" b="1" cap="all" dirty="0" smtClean="0">
                <a:effectLst>
                  <a:reflection blurRad="12700" stA="28000" endPos="45000" dist="1003" dir="5400000" sy="-100000" algn="bl"/>
                </a:effectLst>
              </a:rPr>
              <a:t>,</a:t>
            </a:r>
            <a:r>
              <a:rPr lang="tr-TR" dirty="0"/>
              <a:t/>
            </a:r>
            <a:br>
              <a:rPr lang="tr-TR" dirty="0"/>
            </a:br>
            <a:r>
              <a:rPr lang="tr-TR" b="1" cap="all" dirty="0">
                <a:effectLst>
                  <a:reflection blurRad="12700" stA="28000" endPos="45000" dist="1003" dir="5400000" sy="-100000" algn="bl"/>
                </a:effectLst>
              </a:rPr>
              <a:t>“</a:t>
            </a:r>
            <a:r>
              <a:rPr lang="tr-TR" b="1" cap="all" dirty="0" err="1" smtClean="0">
                <a:effectLst>
                  <a:reflection blurRad="12700" stA="28000" endPos="45000" dist="1003" dir="5400000" sy="-100000" algn="bl"/>
                </a:effectLst>
              </a:rPr>
              <a:t>Bİlmem</a:t>
            </a:r>
            <a:r>
              <a:rPr lang="tr-TR" b="1" cap="all" dirty="0">
                <a:effectLst>
                  <a:reflection blurRad="12700" stA="28000" endPos="45000" dist="1003" dir="5400000" sy="-100000" algn="bl"/>
                </a:effectLst>
              </a:rPr>
              <a:t>, </a:t>
            </a:r>
            <a:r>
              <a:rPr lang="tr-TR" b="1" cap="all" dirty="0" err="1" smtClean="0">
                <a:effectLst>
                  <a:reflection blurRad="12700" stA="28000" endPos="45000" dist="1003" dir="5400000" sy="-100000" algn="bl"/>
                </a:effectLst>
              </a:rPr>
              <a:t>bakarIz</a:t>
            </a:r>
            <a:r>
              <a:rPr lang="tr-TR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tr-TR" b="1" cap="all" dirty="0">
                <a:effectLst>
                  <a:reflection blurRad="12700" stA="28000" endPos="45000" dist="1003" dir="5400000" sy="-100000" algn="bl"/>
                </a:effectLst>
              </a:rPr>
              <a:t>sonra konuşuruz.”</a:t>
            </a:r>
            <a:r>
              <a:rPr lang="tr-TR" dirty="0"/>
              <a:t/>
            </a:r>
            <a:br>
              <a:rPr lang="tr-TR" dirty="0"/>
            </a:br>
            <a:r>
              <a:rPr lang="tr-TR" b="1" cap="all" dirty="0">
                <a:effectLst>
                  <a:reflection blurRad="12700" stA="28000" endPos="45000" dist="1003" dir="5400000" sy="-100000" algn="bl"/>
                </a:effectLst>
              </a:rPr>
              <a:t>“</a:t>
            </a:r>
            <a:r>
              <a:rPr lang="tr-TR" b="1" cap="all" dirty="0" err="1" smtClean="0">
                <a:effectLst>
                  <a:reflection blurRad="12700" stA="28000" endPos="45000" dist="1003" dir="5400000" sy="-100000" algn="bl"/>
                </a:effectLst>
              </a:rPr>
              <a:t>Bİraz</a:t>
            </a:r>
            <a:r>
              <a:rPr lang="tr-TR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tr-TR" b="1" cap="all" dirty="0">
                <a:effectLst>
                  <a:reflection blurRad="12700" stA="28000" endPos="45000" dist="1003" dir="5400000" sy="-100000" algn="bl"/>
                </a:effectLst>
              </a:rPr>
              <a:t>müsaade et </a:t>
            </a:r>
            <a:r>
              <a:rPr lang="tr-TR" b="1" cap="all" dirty="0" err="1" smtClean="0">
                <a:effectLst>
                  <a:reflection blurRad="12700" stA="28000" endPos="45000" dist="1003" dir="5400000" sy="-100000" algn="bl"/>
                </a:effectLst>
              </a:rPr>
              <a:t>düşüneyİm</a:t>
            </a:r>
            <a:r>
              <a:rPr lang="tr-TR" b="1" cap="all" dirty="0" smtClean="0">
                <a:effectLst>
                  <a:reflection blurRad="12700" stA="28000" endPos="45000" dist="1003" dir="5400000" sy="-100000" algn="bl"/>
                </a:effectLst>
              </a:rPr>
              <a:t>!”</a:t>
            </a:r>
            <a:endParaRPr lang="tr-TR" dirty="0"/>
          </a:p>
        </p:txBody>
      </p:sp>
      <p:pic>
        <p:nvPicPr>
          <p:cNvPr id="4" name="İçerik Yer Tutucusu 3" descr="C:\Users\SEDAT\Desktop\00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" y="3284984"/>
            <a:ext cx="9134903" cy="3573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986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32656"/>
            <a:ext cx="5338936" cy="5793507"/>
          </a:xfrm>
        </p:spPr>
        <p:txBody>
          <a:bodyPr/>
          <a:lstStyle/>
          <a:p>
            <a:r>
              <a:rPr lang="tr-TR" sz="3600" b="1" i="1" dirty="0">
                <a:solidFill>
                  <a:srgbClr val="FFC000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Konuyu değiştirmek,</a:t>
            </a:r>
            <a:endParaRPr lang="tr-TR" sz="3600" dirty="0">
              <a:solidFill>
                <a:srgbClr val="FFC000"/>
              </a:solidFill>
            </a:endParaRPr>
          </a:p>
          <a:p>
            <a:pPr lvl="1"/>
            <a:r>
              <a:rPr lang="tr-TR" sz="3600" b="1" dirty="0">
                <a:solidFill>
                  <a:schemeClr val="bg1">
                    <a:lumMod val="50000"/>
                  </a:schemeClr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“Dün sınav sonuçları açıklanmış haberin var mı?”</a:t>
            </a:r>
            <a:r>
              <a:rPr lang="tr-TR" sz="3600" b="1" i="1" dirty="0">
                <a:solidFill>
                  <a:schemeClr val="bg1">
                    <a:lumMod val="50000"/>
                  </a:schemeClr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tr-TR" sz="36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tr-TR" sz="3600" b="1" dirty="0">
                <a:solidFill>
                  <a:schemeClr val="bg1">
                    <a:lumMod val="50000"/>
                  </a:schemeClr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“Havalar da çok sıcak gidiyor değil mi?”</a:t>
            </a:r>
            <a:endParaRPr lang="tr-TR" sz="36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tr-TR" sz="3600" b="1" dirty="0">
                <a:solidFill>
                  <a:schemeClr val="bg1">
                    <a:lumMod val="50000"/>
                  </a:schemeClr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“</a:t>
            </a:r>
            <a:r>
              <a:rPr lang="tr-TR" sz="3600" b="1" dirty="0" err="1">
                <a:solidFill>
                  <a:schemeClr val="bg1">
                    <a:lumMod val="50000"/>
                  </a:schemeClr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Aaa</a:t>
            </a:r>
            <a:r>
              <a:rPr lang="tr-TR" sz="3600" b="1" dirty="0">
                <a:solidFill>
                  <a:schemeClr val="bg1">
                    <a:lumMod val="50000"/>
                  </a:schemeClr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 ne kadar güzel bir gömleğin var…</a:t>
            </a:r>
            <a:r>
              <a:rPr lang="tr-TR" sz="3600" b="1" dirty="0">
                <a:solidFill>
                  <a:schemeClr val="bg1">
                    <a:lumMod val="50000"/>
                  </a:schemeClr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sym typeface="Wingdings"/>
              </a:rPr>
              <a:t></a:t>
            </a:r>
            <a:r>
              <a:rPr lang="tr-TR" sz="3600" b="1" dirty="0">
                <a:solidFill>
                  <a:schemeClr val="bg1">
                    <a:lumMod val="50000"/>
                  </a:schemeClr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”</a:t>
            </a:r>
            <a:endParaRPr lang="tr-TR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tr-TR" dirty="0"/>
          </a:p>
        </p:txBody>
      </p:sp>
      <p:pic>
        <p:nvPicPr>
          <p:cNvPr id="4" name="Resim 3" descr="dÃ¼ÅÃ¼nceli ile ilgili gÃ¶rsel sonuc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66" y="-1279"/>
            <a:ext cx="3933190" cy="6742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68107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222</Words>
  <Application>Microsoft Office PowerPoint</Application>
  <PresentationFormat>Ekran Gösterisi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PowerPoint Sunusu</vt:lpstr>
      <vt:lpstr>HAYIR DİYEMEDİĞİMİZDE KENDİ İSTEK VE DUYGULARIMIZI ÖNEMSEMEDİĞİMİZ İÇİN KENDİMİZE ÖFKELENMEYE BAŞLARIZ… </vt:lpstr>
      <vt:lpstr>PowerPoint Sunusu</vt:lpstr>
      <vt:lpstr>Rahatsız olduğumuz davranışı ya da duyguları uygun bir dille iletebiliriz. Böylelikle, duygularımızı içimize atıp zaman içinde birikmesini ve ilişkimize zarar gelmesini önlemiş oluruz.</vt:lpstr>
      <vt:lpstr>İlk önce bizi rahatsız eden olumsuz duygular yaşatan olay ve davranışı tanımlamamız gerekir. Söze “ben “diye başlayarak duygu ve düşüncelerimizin bize ait olduğunu vurgulamalıyız.</vt:lpstr>
      <vt:lpstr>PowerPoint Sunusu</vt:lpstr>
      <vt:lpstr>PowerPoint Sunusu</vt:lpstr>
      <vt:lpstr>Geçİştİrmek, “Bİlmem, bakarIz sonra konuşuruz.” “Bİraz müsaade et düşüneyİm!”</vt:lpstr>
      <vt:lpstr>PowerPoint Sunusu</vt:lpstr>
      <vt:lpstr>Nedenler bulmak, “Bugün olmaz annemlerle bir yere gitmem gerekiyor.”  Duymazlıktan gelmek, “Cevap vermez, duymamış gibi davranır.” Ortamdan uzaklaşmak,  “Acelem var, üzgünüm. Sonra görüşürüz.” 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Özcan</dc:creator>
  <cp:lastModifiedBy>Özcan</cp:lastModifiedBy>
  <cp:revision>13</cp:revision>
  <dcterms:created xsi:type="dcterms:W3CDTF">2020-05-14T02:39:16Z</dcterms:created>
  <dcterms:modified xsi:type="dcterms:W3CDTF">2020-05-14T03:05:36Z</dcterms:modified>
</cp:coreProperties>
</file>