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84" r:id="rId4"/>
    <p:sldId id="281" r:id="rId5"/>
    <p:sldId id="280" r:id="rId6"/>
    <p:sldId id="270" r:id="rId7"/>
    <p:sldId id="260" r:id="rId8"/>
    <p:sldId id="299" r:id="rId9"/>
    <p:sldId id="275" r:id="rId10"/>
    <p:sldId id="271" r:id="rId11"/>
    <p:sldId id="285" r:id="rId12"/>
    <p:sldId id="276" r:id="rId13"/>
    <p:sldId id="300" r:id="rId14"/>
    <p:sldId id="304" r:id="rId15"/>
    <p:sldId id="301" r:id="rId16"/>
    <p:sldId id="272" r:id="rId17"/>
    <p:sldId id="264" r:id="rId18"/>
    <p:sldId id="273" r:id="rId19"/>
    <p:sldId id="274" r:id="rId20"/>
    <p:sldId id="259" r:id="rId21"/>
    <p:sldId id="288" r:id="rId22"/>
    <p:sldId id="287" r:id="rId23"/>
    <p:sldId id="289" r:id="rId24"/>
    <p:sldId id="263" r:id="rId25"/>
    <p:sldId id="265" r:id="rId26"/>
    <p:sldId id="266" r:id="rId27"/>
    <p:sldId id="279" r:id="rId28"/>
    <p:sldId id="283" r:id="rId29"/>
    <p:sldId id="290" r:id="rId30"/>
    <p:sldId id="302" r:id="rId31"/>
    <p:sldId id="303" r:id="rId32"/>
    <p:sldId id="291" r:id="rId33"/>
    <p:sldId id="292" r:id="rId34"/>
    <p:sldId id="293" r:id="rId35"/>
    <p:sldId id="294" r:id="rId36"/>
    <p:sldId id="296" r:id="rId37"/>
    <p:sldId id="297" r:id="rId38"/>
    <p:sldId id="295" r:id="rId39"/>
    <p:sldId id="305" r:id="rId40"/>
    <p:sldId id="286"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8" autoAdjust="0"/>
    <p:restoredTop sz="94660"/>
  </p:normalViewPr>
  <p:slideViewPr>
    <p:cSldViewPr>
      <p:cViewPr>
        <p:scale>
          <a:sx n="76" d="100"/>
          <a:sy n="76" d="100"/>
        </p:scale>
        <p:origin x="-118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57FDD-383B-4B5E-9643-DFE00DADB53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tr-TR"/>
        </a:p>
      </dgm:t>
    </dgm:pt>
    <dgm:pt modelId="{387D860B-773F-4509-A910-DA6FAEB7991D}">
      <dgm:prSet custT="1"/>
      <dgm:spPr>
        <a:solidFill>
          <a:schemeClr val="accent2"/>
        </a:solidFill>
      </dgm:spPr>
      <dgm:t>
        <a:bodyPr/>
        <a:lstStyle/>
        <a:p>
          <a:pPr rtl="0"/>
          <a:r>
            <a:rPr lang="tr-TR" sz="2000" dirty="0" smtClean="0">
              <a:solidFill>
                <a:srgbClr val="002060"/>
              </a:solidFill>
            </a:rPr>
            <a:t>Türkçe</a:t>
          </a:r>
        </a:p>
        <a:p>
          <a:pPr rtl="0"/>
          <a:r>
            <a:rPr lang="tr-TR" sz="2000" dirty="0" smtClean="0">
              <a:solidFill>
                <a:srgbClr val="002060"/>
              </a:solidFill>
            </a:rPr>
            <a:t> 20 soru</a:t>
          </a:r>
          <a:r>
            <a:rPr lang="tr-TR" sz="1600" dirty="0" smtClean="0">
              <a:solidFill>
                <a:srgbClr val="002060"/>
              </a:solidFill>
            </a:rPr>
            <a:t>   </a:t>
          </a:r>
          <a:endParaRPr lang="tr-TR" sz="1600" dirty="0">
            <a:solidFill>
              <a:srgbClr val="002060"/>
            </a:solidFill>
          </a:endParaRPr>
        </a:p>
      </dgm:t>
    </dgm:pt>
    <dgm:pt modelId="{1F65DF44-A4CD-4F75-9BE2-AC0481723091}" type="parTrans" cxnId="{1E27426F-1F76-4869-A0A5-974213B94382}">
      <dgm:prSet/>
      <dgm:spPr/>
      <dgm:t>
        <a:bodyPr/>
        <a:lstStyle/>
        <a:p>
          <a:endParaRPr lang="tr-TR"/>
        </a:p>
      </dgm:t>
    </dgm:pt>
    <dgm:pt modelId="{3597373D-2B44-4E7A-B264-D773B7CD6F4F}" type="sibTrans" cxnId="{1E27426F-1F76-4869-A0A5-974213B94382}">
      <dgm:prSet/>
      <dgm:spPr/>
      <dgm:t>
        <a:bodyPr/>
        <a:lstStyle/>
        <a:p>
          <a:endParaRPr lang="tr-TR"/>
        </a:p>
      </dgm:t>
    </dgm:pt>
    <dgm:pt modelId="{DF8DEB45-D24C-4BEF-B8A4-F9CB76644F3E}">
      <dgm:prSet custT="1"/>
      <dgm:spPr>
        <a:solidFill>
          <a:schemeClr val="accent2"/>
        </a:solidFill>
      </dgm:spPr>
      <dgm:t>
        <a:bodyPr/>
        <a:lstStyle/>
        <a:p>
          <a:pPr rtl="0"/>
          <a:r>
            <a:rPr lang="tr-TR" sz="1600" dirty="0" smtClean="0">
              <a:solidFill>
                <a:srgbClr val="002060"/>
              </a:solidFill>
            </a:rPr>
            <a:t>TC. </a:t>
          </a:r>
          <a:r>
            <a:rPr lang="tr-TR" sz="1600" dirty="0" err="1" smtClean="0">
              <a:solidFill>
                <a:srgbClr val="002060"/>
              </a:solidFill>
            </a:rPr>
            <a:t>Inkılâp</a:t>
          </a:r>
          <a:r>
            <a:rPr lang="tr-TR" sz="1600" dirty="0" smtClean="0">
              <a:solidFill>
                <a:srgbClr val="002060"/>
              </a:solidFill>
            </a:rPr>
            <a:t> Tarihi ve Atatürkçülük</a:t>
          </a:r>
        </a:p>
        <a:p>
          <a:pPr rtl="0"/>
          <a:r>
            <a:rPr lang="tr-TR" sz="1600" dirty="0" smtClean="0">
              <a:solidFill>
                <a:srgbClr val="002060"/>
              </a:solidFill>
            </a:rPr>
            <a:t>10 soru </a:t>
          </a:r>
          <a:r>
            <a:rPr lang="tr-TR" sz="1400" dirty="0" smtClean="0">
              <a:solidFill>
                <a:srgbClr val="002060"/>
              </a:solidFill>
            </a:rPr>
            <a:t> </a:t>
          </a:r>
          <a:endParaRPr lang="tr-TR" sz="1400" dirty="0">
            <a:solidFill>
              <a:srgbClr val="002060"/>
            </a:solidFill>
          </a:endParaRPr>
        </a:p>
      </dgm:t>
    </dgm:pt>
    <dgm:pt modelId="{C4EEE0FA-3545-4A59-B463-1E08CF326736}" type="parTrans" cxnId="{5A3B17C0-6A74-4E74-84C7-E673B9E4CC49}">
      <dgm:prSet/>
      <dgm:spPr/>
      <dgm:t>
        <a:bodyPr/>
        <a:lstStyle/>
        <a:p>
          <a:endParaRPr lang="tr-TR"/>
        </a:p>
      </dgm:t>
    </dgm:pt>
    <dgm:pt modelId="{F0A5E0C4-4100-46F5-B7FF-92843C545431}" type="sibTrans" cxnId="{5A3B17C0-6A74-4E74-84C7-E673B9E4CC49}">
      <dgm:prSet/>
      <dgm:spPr/>
      <dgm:t>
        <a:bodyPr/>
        <a:lstStyle/>
        <a:p>
          <a:endParaRPr lang="tr-TR"/>
        </a:p>
      </dgm:t>
    </dgm:pt>
    <dgm:pt modelId="{4AC57D81-4FB3-423D-AA90-0EF14628560D}">
      <dgm:prSet custT="1"/>
      <dgm:spPr>
        <a:solidFill>
          <a:schemeClr val="accent2"/>
        </a:solidFill>
      </dgm:spPr>
      <dgm:t>
        <a:bodyPr/>
        <a:lstStyle/>
        <a:p>
          <a:pPr rtl="0"/>
          <a:r>
            <a:rPr lang="tr-TR" sz="1600" dirty="0" smtClean="0">
              <a:solidFill>
                <a:srgbClr val="002060"/>
              </a:solidFill>
            </a:rPr>
            <a:t>Din Kültürü ve Ahlâk Bilgisi</a:t>
          </a:r>
        </a:p>
        <a:p>
          <a:pPr rtl="0"/>
          <a:r>
            <a:rPr lang="tr-TR" sz="1600" dirty="0" smtClean="0">
              <a:solidFill>
                <a:srgbClr val="002060"/>
              </a:solidFill>
            </a:rPr>
            <a:t>10 soru</a:t>
          </a:r>
          <a:endParaRPr lang="tr-TR" sz="1600" dirty="0">
            <a:solidFill>
              <a:srgbClr val="002060"/>
            </a:solidFill>
          </a:endParaRPr>
        </a:p>
      </dgm:t>
    </dgm:pt>
    <dgm:pt modelId="{07A35291-B400-44C8-9997-3EFB59E96992}" type="parTrans" cxnId="{174AB26E-CF96-4758-B62C-8E3D6F77BAEE}">
      <dgm:prSet/>
      <dgm:spPr/>
      <dgm:t>
        <a:bodyPr/>
        <a:lstStyle/>
        <a:p>
          <a:endParaRPr lang="tr-TR"/>
        </a:p>
      </dgm:t>
    </dgm:pt>
    <dgm:pt modelId="{A7E8A811-EC87-4509-B657-00582442C328}" type="sibTrans" cxnId="{174AB26E-CF96-4758-B62C-8E3D6F77BAEE}">
      <dgm:prSet/>
      <dgm:spPr/>
      <dgm:t>
        <a:bodyPr/>
        <a:lstStyle/>
        <a:p>
          <a:endParaRPr lang="tr-TR"/>
        </a:p>
      </dgm:t>
    </dgm:pt>
    <dgm:pt modelId="{8D92C593-C7E9-46EC-A190-3EB76704A80D}">
      <dgm:prSet custT="1"/>
      <dgm:spPr>
        <a:solidFill>
          <a:schemeClr val="accent2"/>
        </a:solidFill>
      </dgm:spPr>
      <dgm:t>
        <a:bodyPr/>
        <a:lstStyle/>
        <a:p>
          <a:pPr rtl="0"/>
          <a:r>
            <a:rPr lang="tr-TR" sz="1600" dirty="0" smtClean="0">
              <a:solidFill>
                <a:srgbClr val="002060"/>
              </a:solidFill>
            </a:rPr>
            <a:t>Yabancı Dil </a:t>
          </a:r>
        </a:p>
        <a:p>
          <a:pPr rtl="0"/>
          <a:r>
            <a:rPr lang="tr-TR" sz="1600" dirty="0" smtClean="0">
              <a:solidFill>
                <a:srgbClr val="002060"/>
              </a:solidFill>
            </a:rPr>
            <a:t>10 soru</a:t>
          </a:r>
          <a:endParaRPr lang="tr-TR" sz="1600" dirty="0">
            <a:solidFill>
              <a:srgbClr val="002060"/>
            </a:solidFill>
          </a:endParaRPr>
        </a:p>
      </dgm:t>
    </dgm:pt>
    <dgm:pt modelId="{3E0C30D0-EA58-41D4-885D-34934EB7CCBF}" type="parTrans" cxnId="{A306B988-B61F-4A38-8561-9599C76D6742}">
      <dgm:prSet/>
      <dgm:spPr/>
      <dgm:t>
        <a:bodyPr/>
        <a:lstStyle/>
        <a:p>
          <a:endParaRPr lang="tr-TR"/>
        </a:p>
      </dgm:t>
    </dgm:pt>
    <dgm:pt modelId="{547A18EF-6398-4332-96E2-FC532C741957}" type="sibTrans" cxnId="{A306B988-B61F-4A38-8561-9599C76D6742}">
      <dgm:prSet/>
      <dgm:spPr/>
      <dgm:t>
        <a:bodyPr/>
        <a:lstStyle/>
        <a:p>
          <a:endParaRPr lang="tr-TR"/>
        </a:p>
      </dgm:t>
    </dgm:pt>
    <dgm:pt modelId="{DC6B46B1-2580-47C4-B322-4F8F5CED425F}" type="pres">
      <dgm:prSet presAssocID="{7F357FDD-383B-4B5E-9643-DFE00DADB533}" presName="matrix" presStyleCnt="0">
        <dgm:presLayoutVars>
          <dgm:chMax val="1"/>
          <dgm:dir/>
          <dgm:resizeHandles val="exact"/>
        </dgm:presLayoutVars>
      </dgm:prSet>
      <dgm:spPr/>
      <dgm:t>
        <a:bodyPr/>
        <a:lstStyle/>
        <a:p>
          <a:endParaRPr lang="tr-TR"/>
        </a:p>
      </dgm:t>
    </dgm:pt>
    <dgm:pt modelId="{A679246F-8C59-4AA8-83F6-F82DCE667754}" type="pres">
      <dgm:prSet presAssocID="{7F357FDD-383B-4B5E-9643-DFE00DADB533}" presName="diamond" presStyleLbl="bgShp" presStyleIdx="0" presStyleCnt="1" custLinFactNeighborX="-5113" custLinFactNeighborY="-2960"/>
      <dgm:spPr/>
    </dgm:pt>
    <dgm:pt modelId="{E71EAF76-887F-4B21-B34C-21C82C8C7FA6}" type="pres">
      <dgm:prSet presAssocID="{7F357FDD-383B-4B5E-9643-DFE00DADB533}" presName="quad1" presStyleLbl="node1" presStyleIdx="0" presStyleCnt="4" custScaleX="109897" custLinFactNeighborX="-16283" custLinFactNeighborY="5987">
        <dgm:presLayoutVars>
          <dgm:chMax val="0"/>
          <dgm:chPref val="0"/>
          <dgm:bulletEnabled val="1"/>
        </dgm:presLayoutVars>
      </dgm:prSet>
      <dgm:spPr/>
      <dgm:t>
        <a:bodyPr/>
        <a:lstStyle/>
        <a:p>
          <a:endParaRPr lang="tr-TR"/>
        </a:p>
      </dgm:t>
    </dgm:pt>
    <dgm:pt modelId="{7F99CDEB-74B2-4757-8A96-53641750CA33}" type="pres">
      <dgm:prSet presAssocID="{7F357FDD-383B-4B5E-9643-DFE00DADB533}" presName="quad2" presStyleLbl="node1" presStyleIdx="1" presStyleCnt="4" custScaleX="143250" custScaleY="106400" custLinFactNeighborX="5861" custLinFactNeighborY="2871">
        <dgm:presLayoutVars>
          <dgm:chMax val="0"/>
          <dgm:chPref val="0"/>
          <dgm:bulletEnabled val="1"/>
        </dgm:presLayoutVars>
      </dgm:prSet>
      <dgm:spPr/>
      <dgm:t>
        <a:bodyPr/>
        <a:lstStyle/>
        <a:p>
          <a:endParaRPr lang="tr-TR"/>
        </a:p>
      </dgm:t>
    </dgm:pt>
    <dgm:pt modelId="{EFE72FBB-C881-478E-88F2-7D29A99B6379}" type="pres">
      <dgm:prSet presAssocID="{7F357FDD-383B-4B5E-9643-DFE00DADB533}" presName="quad3" presStyleLbl="node1" presStyleIdx="2" presStyleCnt="4" custScaleX="130312" custScaleY="115540" custLinFactNeighborX="-11310" custLinFactNeighborY="19969">
        <dgm:presLayoutVars>
          <dgm:chMax val="0"/>
          <dgm:chPref val="0"/>
          <dgm:bulletEnabled val="1"/>
        </dgm:presLayoutVars>
      </dgm:prSet>
      <dgm:spPr/>
      <dgm:t>
        <a:bodyPr/>
        <a:lstStyle/>
        <a:p>
          <a:endParaRPr lang="tr-TR"/>
        </a:p>
      </dgm:t>
    </dgm:pt>
    <dgm:pt modelId="{E7C96EE8-FE32-44EF-AC1D-45ABC9C7DBE9}" type="pres">
      <dgm:prSet presAssocID="{7F357FDD-383B-4B5E-9643-DFE00DADB533}" presName="quad4" presStyleLbl="node1" presStyleIdx="3" presStyleCnt="4" custScaleX="117638" custScaleY="117638" custLinFactNeighborX="11310" custLinFactNeighborY="19969">
        <dgm:presLayoutVars>
          <dgm:chMax val="0"/>
          <dgm:chPref val="0"/>
          <dgm:bulletEnabled val="1"/>
        </dgm:presLayoutVars>
      </dgm:prSet>
      <dgm:spPr/>
      <dgm:t>
        <a:bodyPr/>
        <a:lstStyle/>
        <a:p>
          <a:endParaRPr lang="tr-TR"/>
        </a:p>
      </dgm:t>
    </dgm:pt>
  </dgm:ptLst>
  <dgm:cxnLst>
    <dgm:cxn modelId="{4B694F9D-3F05-480D-91BF-07FB07C041F6}" type="presOf" srcId="{387D860B-773F-4509-A910-DA6FAEB7991D}" destId="{E71EAF76-887F-4B21-B34C-21C82C8C7FA6}" srcOrd="0" destOrd="0" presId="urn:microsoft.com/office/officeart/2005/8/layout/matrix3"/>
    <dgm:cxn modelId="{125EB123-02EA-401B-A9A8-8BB7140A93F9}" type="presOf" srcId="{4AC57D81-4FB3-423D-AA90-0EF14628560D}" destId="{EFE72FBB-C881-478E-88F2-7D29A99B6379}" srcOrd="0" destOrd="0" presId="urn:microsoft.com/office/officeart/2005/8/layout/matrix3"/>
    <dgm:cxn modelId="{A306B988-B61F-4A38-8561-9599C76D6742}" srcId="{7F357FDD-383B-4B5E-9643-DFE00DADB533}" destId="{8D92C593-C7E9-46EC-A190-3EB76704A80D}" srcOrd="3" destOrd="0" parTransId="{3E0C30D0-EA58-41D4-885D-34934EB7CCBF}" sibTransId="{547A18EF-6398-4332-96E2-FC532C741957}"/>
    <dgm:cxn modelId="{57C3AE5F-1F8D-4C35-8339-9496F28C4C24}" type="presOf" srcId="{7F357FDD-383B-4B5E-9643-DFE00DADB533}" destId="{DC6B46B1-2580-47C4-B322-4F8F5CED425F}" srcOrd="0" destOrd="0" presId="urn:microsoft.com/office/officeart/2005/8/layout/matrix3"/>
    <dgm:cxn modelId="{5A3B17C0-6A74-4E74-84C7-E673B9E4CC49}" srcId="{7F357FDD-383B-4B5E-9643-DFE00DADB533}" destId="{DF8DEB45-D24C-4BEF-B8A4-F9CB76644F3E}" srcOrd="1" destOrd="0" parTransId="{C4EEE0FA-3545-4A59-B463-1E08CF326736}" sibTransId="{F0A5E0C4-4100-46F5-B7FF-92843C545431}"/>
    <dgm:cxn modelId="{B2AF568F-4778-4CE6-ACFB-E60098C0429B}" type="presOf" srcId="{8D92C593-C7E9-46EC-A190-3EB76704A80D}" destId="{E7C96EE8-FE32-44EF-AC1D-45ABC9C7DBE9}" srcOrd="0" destOrd="0" presId="urn:microsoft.com/office/officeart/2005/8/layout/matrix3"/>
    <dgm:cxn modelId="{1E27426F-1F76-4869-A0A5-974213B94382}" srcId="{7F357FDD-383B-4B5E-9643-DFE00DADB533}" destId="{387D860B-773F-4509-A910-DA6FAEB7991D}" srcOrd="0" destOrd="0" parTransId="{1F65DF44-A4CD-4F75-9BE2-AC0481723091}" sibTransId="{3597373D-2B44-4E7A-B264-D773B7CD6F4F}"/>
    <dgm:cxn modelId="{174AB26E-CF96-4758-B62C-8E3D6F77BAEE}" srcId="{7F357FDD-383B-4B5E-9643-DFE00DADB533}" destId="{4AC57D81-4FB3-423D-AA90-0EF14628560D}" srcOrd="2" destOrd="0" parTransId="{07A35291-B400-44C8-9997-3EFB59E96992}" sibTransId="{A7E8A811-EC87-4509-B657-00582442C328}"/>
    <dgm:cxn modelId="{9509C115-D36F-45AD-8B98-219150091FE9}" type="presOf" srcId="{DF8DEB45-D24C-4BEF-B8A4-F9CB76644F3E}" destId="{7F99CDEB-74B2-4757-8A96-53641750CA33}" srcOrd="0" destOrd="0" presId="urn:microsoft.com/office/officeart/2005/8/layout/matrix3"/>
    <dgm:cxn modelId="{E2A09630-9600-4954-B0CE-6C436A4F2B92}" type="presParOf" srcId="{DC6B46B1-2580-47C4-B322-4F8F5CED425F}" destId="{A679246F-8C59-4AA8-83F6-F82DCE667754}" srcOrd="0" destOrd="0" presId="urn:microsoft.com/office/officeart/2005/8/layout/matrix3"/>
    <dgm:cxn modelId="{2DFEF642-5D90-480A-8B2A-1BE737FF0106}" type="presParOf" srcId="{DC6B46B1-2580-47C4-B322-4F8F5CED425F}" destId="{E71EAF76-887F-4B21-B34C-21C82C8C7FA6}" srcOrd="1" destOrd="0" presId="urn:microsoft.com/office/officeart/2005/8/layout/matrix3"/>
    <dgm:cxn modelId="{F35C0D57-03BF-48D1-BB1E-2BB6D686DBC5}" type="presParOf" srcId="{DC6B46B1-2580-47C4-B322-4F8F5CED425F}" destId="{7F99CDEB-74B2-4757-8A96-53641750CA33}" srcOrd="2" destOrd="0" presId="urn:microsoft.com/office/officeart/2005/8/layout/matrix3"/>
    <dgm:cxn modelId="{616293F0-CE81-45C4-898E-A6C007F2D1D5}" type="presParOf" srcId="{DC6B46B1-2580-47C4-B322-4F8F5CED425F}" destId="{EFE72FBB-C881-478E-88F2-7D29A99B6379}" srcOrd="3" destOrd="0" presId="urn:microsoft.com/office/officeart/2005/8/layout/matrix3"/>
    <dgm:cxn modelId="{470FCBD4-A699-4206-94DC-A49672907437}" type="presParOf" srcId="{DC6B46B1-2580-47C4-B322-4F8F5CED425F}" destId="{E7C96EE8-FE32-44EF-AC1D-45ABC9C7DBE9}" srcOrd="4" destOrd="0" presId="urn:microsoft.com/office/officeart/2005/8/layout/matrix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9246F-8C59-4AA8-83F6-F82DCE667754}">
      <dsp:nvSpPr>
        <dsp:cNvPr id="0" name=""/>
        <dsp:cNvSpPr/>
      </dsp:nvSpPr>
      <dsp:spPr>
        <a:xfrm>
          <a:off x="101075" y="0"/>
          <a:ext cx="2952328" cy="295232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EAF76-887F-4B21-B34C-21C82C8C7FA6}">
      <dsp:nvSpPr>
        <dsp:cNvPr id="0" name=""/>
        <dsp:cNvSpPr/>
      </dsp:nvSpPr>
      <dsp:spPr>
        <a:xfrm>
          <a:off x="288037" y="349405"/>
          <a:ext cx="1265362" cy="1151407"/>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002060"/>
              </a:solidFill>
            </a:rPr>
            <a:t>Türkçe</a:t>
          </a:r>
        </a:p>
        <a:p>
          <a:pPr lvl="0" algn="ctr" defTabSz="889000" rtl="0">
            <a:lnSpc>
              <a:spcPct val="90000"/>
            </a:lnSpc>
            <a:spcBef>
              <a:spcPct val="0"/>
            </a:spcBef>
            <a:spcAft>
              <a:spcPct val="35000"/>
            </a:spcAft>
          </a:pPr>
          <a:r>
            <a:rPr lang="tr-TR" sz="2000" kern="1200" dirty="0" smtClean="0">
              <a:solidFill>
                <a:srgbClr val="002060"/>
              </a:solidFill>
            </a:rPr>
            <a:t> 20 soru</a:t>
          </a:r>
          <a:r>
            <a:rPr lang="tr-TR" sz="1600" kern="1200" dirty="0" smtClean="0">
              <a:solidFill>
                <a:srgbClr val="002060"/>
              </a:solidFill>
            </a:rPr>
            <a:t>   </a:t>
          </a:r>
          <a:endParaRPr lang="tr-TR" sz="1600" kern="1200" dirty="0">
            <a:solidFill>
              <a:srgbClr val="002060"/>
            </a:solidFill>
          </a:endParaRPr>
        </a:p>
      </dsp:txBody>
      <dsp:txXfrm>
        <a:off x="344244" y="405612"/>
        <a:ext cx="1152948" cy="1038993"/>
      </dsp:txXfrm>
    </dsp:sp>
    <dsp:sp modelId="{7F99CDEB-74B2-4757-8A96-53641750CA33}">
      <dsp:nvSpPr>
        <dsp:cNvPr id="0" name=""/>
        <dsp:cNvSpPr/>
      </dsp:nvSpPr>
      <dsp:spPr>
        <a:xfrm>
          <a:off x="1590968" y="276683"/>
          <a:ext cx="1649391" cy="1225098"/>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solidFill>
                <a:srgbClr val="002060"/>
              </a:solidFill>
            </a:rPr>
            <a:t>TC. </a:t>
          </a:r>
          <a:r>
            <a:rPr lang="tr-TR" sz="1600" kern="1200" dirty="0" err="1" smtClean="0">
              <a:solidFill>
                <a:srgbClr val="002060"/>
              </a:solidFill>
            </a:rPr>
            <a:t>Inkılâp</a:t>
          </a:r>
          <a:r>
            <a:rPr lang="tr-TR" sz="1600" kern="1200" dirty="0" smtClean="0">
              <a:solidFill>
                <a:srgbClr val="002060"/>
              </a:solidFill>
            </a:rPr>
            <a:t> Tarihi ve Atatürkçülük</a:t>
          </a:r>
        </a:p>
        <a:p>
          <a:pPr lvl="0" algn="ctr" defTabSz="711200" rtl="0">
            <a:lnSpc>
              <a:spcPct val="90000"/>
            </a:lnSpc>
            <a:spcBef>
              <a:spcPct val="0"/>
            </a:spcBef>
            <a:spcAft>
              <a:spcPct val="35000"/>
            </a:spcAft>
          </a:pPr>
          <a:r>
            <a:rPr lang="tr-TR" sz="1600" kern="1200" dirty="0" smtClean="0">
              <a:solidFill>
                <a:srgbClr val="002060"/>
              </a:solidFill>
            </a:rPr>
            <a:t>10 soru </a:t>
          </a:r>
          <a:r>
            <a:rPr lang="tr-TR" sz="1400" kern="1200" dirty="0" smtClean="0">
              <a:solidFill>
                <a:srgbClr val="002060"/>
              </a:solidFill>
            </a:rPr>
            <a:t> </a:t>
          </a:r>
          <a:endParaRPr lang="tr-TR" sz="1400" kern="1200" dirty="0">
            <a:solidFill>
              <a:srgbClr val="002060"/>
            </a:solidFill>
          </a:endParaRPr>
        </a:p>
      </dsp:txBody>
      <dsp:txXfrm>
        <a:off x="1650772" y="336487"/>
        <a:ext cx="1529783" cy="1105490"/>
      </dsp:txXfrm>
    </dsp:sp>
    <dsp:sp modelId="{EFE72FBB-C881-478E-88F2-7D29A99B6379}">
      <dsp:nvSpPr>
        <dsp:cNvPr id="0" name=""/>
        <dsp:cNvSpPr/>
      </dsp:nvSpPr>
      <dsp:spPr>
        <a:xfrm>
          <a:off x="227767" y="1621991"/>
          <a:ext cx="1500422" cy="1330336"/>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solidFill>
                <a:srgbClr val="002060"/>
              </a:solidFill>
            </a:rPr>
            <a:t>Din Kültürü ve Ahlâk Bilgisi</a:t>
          </a:r>
        </a:p>
        <a:p>
          <a:pPr lvl="0" algn="ctr" defTabSz="711200" rtl="0">
            <a:lnSpc>
              <a:spcPct val="90000"/>
            </a:lnSpc>
            <a:spcBef>
              <a:spcPct val="0"/>
            </a:spcBef>
            <a:spcAft>
              <a:spcPct val="35000"/>
            </a:spcAft>
          </a:pPr>
          <a:r>
            <a:rPr lang="tr-TR" sz="1600" kern="1200" dirty="0" smtClean="0">
              <a:solidFill>
                <a:srgbClr val="002060"/>
              </a:solidFill>
            </a:rPr>
            <a:t>10 soru</a:t>
          </a:r>
          <a:endParaRPr lang="tr-TR" sz="1600" kern="1200" dirty="0">
            <a:solidFill>
              <a:srgbClr val="002060"/>
            </a:solidFill>
          </a:endParaRPr>
        </a:p>
      </dsp:txBody>
      <dsp:txXfrm>
        <a:off x="292709" y="1686933"/>
        <a:ext cx="1370538" cy="1200452"/>
      </dsp:txXfrm>
    </dsp:sp>
    <dsp:sp modelId="{E7C96EE8-FE32-44EF-AC1D-45ABC9C7DBE9}">
      <dsp:nvSpPr>
        <dsp:cNvPr id="0" name=""/>
        <dsp:cNvSpPr/>
      </dsp:nvSpPr>
      <dsp:spPr>
        <a:xfrm>
          <a:off x="1801158" y="1597834"/>
          <a:ext cx="1354493" cy="1354493"/>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solidFill>
                <a:srgbClr val="002060"/>
              </a:solidFill>
            </a:rPr>
            <a:t>Yabancı Dil </a:t>
          </a:r>
        </a:p>
        <a:p>
          <a:pPr lvl="0" algn="ctr" defTabSz="711200" rtl="0">
            <a:lnSpc>
              <a:spcPct val="90000"/>
            </a:lnSpc>
            <a:spcBef>
              <a:spcPct val="0"/>
            </a:spcBef>
            <a:spcAft>
              <a:spcPct val="35000"/>
            </a:spcAft>
          </a:pPr>
          <a:r>
            <a:rPr lang="tr-TR" sz="1600" kern="1200" dirty="0" smtClean="0">
              <a:solidFill>
                <a:srgbClr val="002060"/>
              </a:solidFill>
            </a:rPr>
            <a:t>10 soru</a:t>
          </a:r>
          <a:endParaRPr lang="tr-TR" sz="1600" kern="1200" dirty="0">
            <a:solidFill>
              <a:srgbClr val="002060"/>
            </a:solidFill>
          </a:endParaRPr>
        </a:p>
      </dsp:txBody>
      <dsp:txXfrm>
        <a:off x="1867279" y="1663955"/>
        <a:ext cx="1222251" cy="122225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Alt Başlık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Başlık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sp>
        <p:nvSpPr>
          <p:cNvPr id="15" name="Veri Yer Tutucusu 14"/>
          <p:cNvSpPr>
            <a:spLocks noGrp="1"/>
          </p:cNvSpPr>
          <p:nvPr>
            <p:ph type="dt" sz="half" idx="10"/>
          </p:nvPr>
        </p:nvSpPr>
        <p:spPr/>
        <p:txBody>
          <a:bodyPr/>
          <a:lstStyle/>
          <a:p>
            <a:fld id="{6AF94486-915D-4E03-8FF7-864B4EFB54E3}" type="datetimeFigureOut">
              <a:rPr lang="tr-TR" smtClean="0"/>
              <a:t>7.06.2020</a:t>
            </a:fld>
            <a:endParaRPr lang="tr-TR"/>
          </a:p>
        </p:txBody>
      </p:sp>
      <p:sp>
        <p:nvSpPr>
          <p:cNvPr id="16" name="Slayt Numarası Yer Tutucusu 15"/>
          <p:cNvSpPr>
            <a:spLocks noGrp="1"/>
          </p:cNvSpPr>
          <p:nvPr>
            <p:ph type="sldNum" sz="quarter" idx="11"/>
          </p:nvPr>
        </p:nvSpPr>
        <p:spPr/>
        <p:txBody>
          <a:bodyPr/>
          <a:lstStyle/>
          <a:p>
            <a:fld id="{682A71B3-70A9-4A6F-8074-FCA8351A29B7}" type="slidenum">
              <a:rPr lang="tr-TR" smtClean="0"/>
              <a:t>‹#›</a:t>
            </a:fld>
            <a:endParaRPr lang="tr-TR"/>
          </a:p>
        </p:txBody>
      </p:sp>
      <p:sp>
        <p:nvSpPr>
          <p:cNvPr id="17" name="Altbilgi Yer Tutucusu 16"/>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6AF94486-915D-4E03-8FF7-864B4EFB54E3}" type="datetimeFigureOut">
              <a:rPr lang="tr-TR" smtClean="0"/>
              <a:t>7.06.2020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2A71B3-70A9-4A6F-8074-FCA8351A29B7}" type="slidenum">
              <a:rPr lang="tr-TR" smtClean="0"/>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AF94486-915D-4E03-8FF7-864B4EFB54E3}" type="datetimeFigureOut">
              <a:rPr lang="tr-TR" smtClean="0"/>
              <a:t>7.06.2020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82A71B3-70A9-4A6F-8074-FCA8351A29B7}"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İçerik Yer Tutucusu 28"/>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Metin Yer Tutucus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Başlık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Veri Yer Tutucusu 7"/>
          <p:cNvSpPr>
            <a:spLocks noGrp="1"/>
          </p:cNvSpPr>
          <p:nvPr>
            <p:ph type="dt" sz="half" idx="14"/>
          </p:nvPr>
        </p:nvSpPr>
        <p:spPr/>
        <p:txBody>
          <a:bodyPr/>
          <a:lstStyle/>
          <a:p>
            <a:fld id="{6AF94486-915D-4E03-8FF7-864B4EFB54E3}" type="datetimeFigureOut">
              <a:rPr lang="tr-TR" smtClean="0"/>
              <a:t>7.06.2020</a:t>
            </a:fld>
            <a:endParaRPr lang="tr-TR"/>
          </a:p>
        </p:txBody>
      </p:sp>
      <p:sp>
        <p:nvSpPr>
          <p:cNvPr id="9" name="Slayt Numarası Yer Tutucusu 8"/>
          <p:cNvSpPr>
            <a:spLocks noGrp="1"/>
          </p:cNvSpPr>
          <p:nvPr>
            <p:ph type="sldNum" sz="quarter" idx="15"/>
          </p:nvPr>
        </p:nvSpPr>
        <p:spPr/>
        <p:txBody>
          <a:bodyPr/>
          <a:lstStyle/>
          <a:p>
            <a:fld id="{682A71B3-70A9-4A6F-8074-FCA8351A29B7}" type="slidenum">
              <a:rPr lang="tr-TR" smtClean="0"/>
              <a:t>‹#›</a:t>
            </a:fld>
            <a:endParaRPr lang="tr-TR"/>
          </a:p>
        </p:txBody>
      </p:sp>
      <p:sp>
        <p:nvSpPr>
          <p:cNvPr id="10" name="Altbilgi Yer Tutucusu 9"/>
          <p:cNvSpPr>
            <a:spLocks noGrp="1"/>
          </p:cNvSpPr>
          <p:nvPr>
            <p:ph type="ftr" sz="quarter" idx="16"/>
          </p:nvPr>
        </p:nvSpPr>
        <p:spPr/>
        <p:txBody>
          <a:bodyPr/>
          <a:lstStyle/>
          <a:p>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Metin Yer Tutucus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Veri Yer Tutucusu 7"/>
          <p:cNvSpPr>
            <a:spLocks noGrp="1"/>
          </p:cNvSpPr>
          <p:nvPr>
            <p:ph type="dt" sz="half" idx="10"/>
          </p:nvPr>
        </p:nvSpPr>
        <p:spPr/>
        <p:txBody>
          <a:bodyPr/>
          <a:lstStyle/>
          <a:p>
            <a:fld id="{6AF94486-915D-4E03-8FF7-864B4EFB54E3}" type="datetimeFigureOut">
              <a:rPr lang="tr-TR" smtClean="0"/>
              <a:t>7.06.2020</a:t>
            </a:fld>
            <a:endParaRPr lang="tr-TR"/>
          </a:p>
        </p:txBody>
      </p:sp>
      <p:sp>
        <p:nvSpPr>
          <p:cNvPr id="9" name="Slayt Numarası Yer Tutucusu 8"/>
          <p:cNvSpPr>
            <a:spLocks noGrp="1"/>
          </p:cNvSpPr>
          <p:nvPr>
            <p:ph type="sldNum" sz="quarter" idx="11"/>
          </p:nvPr>
        </p:nvSpPr>
        <p:spPr/>
        <p:txBody>
          <a:bodyPr/>
          <a:lstStyle/>
          <a:p>
            <a:fld id="{682A71B3-70A9-4A6F-8074-FCA8351A29B7}" type="slidenum">
              <a:rPr lang="tr-TR" smtClean="0"/>
              <a:t>‹#›</a:t>
            </a:fld>
            <a:endParaRPr lang="tr-TR"/>
          </a:p>
        </p:txBody>
      </p:sp>
      <p:sp>
        <p:nvSpPr>
          <p:cNvPr id="10" name="Altbilgi Yer Tutucusu 9"/>
          <p:cNvSpPr>
            <a:spLocks noGrp="1"/>
          </p:cNvSpPr>
          <p:nvPr>
            <p:ph type="ftr" sz="quarter" idx="12"/>
          </p:nvPr>
        </p:nvSpPr>
        <p:spPr/>
        <p:txBody>
          <a:bodyPr/>
          <a:lstStyle/>
          <a:p>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AF94486-915D-4E03-8FF7-864B4EFB54E3}" type="datetimeFigureOut">
              <a:rPr lang="tr-TR" smtClean="0"/>
              <a:t>7.06.2020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2A71B3-70A9-4A6F-8074-FCA8351A29B7}" type="slidenum">
              <a:rPr lang="tr-TR" smtClean="0"/>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AF94486-915D-4E03-8FF7-864B4EFB54E3}" type="datetimeFigureOut">
              <a:rPr lang="tr-TR" smtClean="0"/>
              <a:t>7.06.2020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2A71B3-70A9-4A6F-8074-FCA8351A29B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6AF94486-915D-4E03-8FF7-864B4EFB54E3}" type="datetimeFigureOut">
              <a:rPr lang="tr-TR" smtClean="0"/>
              <a:t>7.06.2020</a:t>
            </a:fld>
            <a:endParaRPr lang="tr-TR"/>
          </a:p>
        </p:txBody>
      </p:sp>
      <p:sp>
        <p:nvSpPr>
          <p:cNvPr id="15" name="Slayt Numarası Yer Tutucusu 14"/>
          <p:cNvSpPr>
            <a:spLocks noGrp="1"/>
          </p:cNvSpPr>
          <p:nvPr>
            <p:ph type="sldNum" sz="quarter" idx="15"/>
          </p:nvPr>
        </p:nvSpPr>
        <p:spPr/>
        <p:txBody>
          <a:bodyPr/>
          <a:lstStyle>
            <a:lvl1pPr algn="ctr">
              <a:defRPr/>
            </a:lvl1pPr>
          </a:lstStyle>
          <a:p>
            <a:fld id="{682A71B3-70A9-4A6F-8074-FCA8351A29B7}" type="slidenum">
              <a:rPr lang="tr-TR" smtClean="0"/>
              <a:t>‹#›</a:t>
            </a:fld>
            <a:endParaRPr lang="tr-TR"/>
          </a:p>
        </p:txBody>
      </p:sp>
      <p:sp>
        <p:nvSpPr>
          <p:cNvPr id="16" name="Altbilgi Yer Tutucusu 15"/>
          <p:cNvSpPr>
            <a:spLocks noGrp="1"/>
          </p:cNvSpPr>
          <p:nvPr>
            <p:ph type="ftr" sz="quarter" idx="16"/>
          </p:nvPr>
        </p:nvSpPr>
        <p:spPr/>
        <p:txBody>
          <a:bodyPr/>
          <a:lstStyle/>
          <a:p>
            <a:endParaRPr lang="tr-T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AF94486-915D-4E03-8FF7-864B4EFB54E3}" type="datetimeFigureOut">
              <a:rPr lang="tr-TR" smtClean="0"/>
              <a:t>7.06.2020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2A71B3-70A9-4A6F-8074-FCA8351A29B7}" type="slidenum">
              <a:rPr lang="tr-TR" smtClean="0"/>
              <a:t>‹#›</a:t>
            </a:fld>
            <a:endParaRPr lang="tr-TR"/>
          </a:p>
        </p:txBody>
      </p:sp>
    </p:spTree>
    <p:extLst>
      <p:ext uri="{BB962C8B-B14F-4D97-AF65-F5344CB8AC3E}">
        <p14:creationId xmlns:p14="http://schemas.microsoft.com/office/powerpoint/2010/main" val="36577522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AF94486-915D-4E03-8FF7-864B4EFB54E3}" type="datetimeFigureOut">
              <a:rPr lang="tr-TR" smtClean="0"/>
              <a:t>7.06.2020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2A71B3-70A9-4A6F-8074-FCA8351A29B7}" type="slidenum">
              <a:rPr lang="tr-TR" smtClean="0"/>
              <a:t>‹#›</a:t>
            </a:fld>
            <a:endParaRPr lang="tr-TR"/>
          </a:p>
        </p:txBody>
      </p:sp>
    </p:spTree>
    <p:extLst>
      <p:ext uri="{BB962C8B-B14F-4D97-AF65-F5344CB8AC3E}">
        <p14:creationId xmlns:p14="http://schemas.microsoft.com/office/powerpoint/2010/main" val="34282299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AF94486-915D-4E03-8FF7-864B4EFB54E3}" type="datetimeFigureOut">
              <a:rPr lang="tr-TR" smtClean="0"/>
              <a:t>7.06.2020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2A71B3-70A9-4A6F-8074-FCA8351A29B7}" type="slidenum">
              <a:rPr lang="tr-TR" smtClean="0"/>
              <a:t>‹#›</a:t>
            </a:fld>
            <a:endParaRPr lang="tr-TR"/>
          </a:p>
        </p:txBody>
      </p:sp>
    </p:spTree>
    <p:extLst>
      <p:ext uri="{BB962C8B-B14F-4D97-AF65-F5344CB8AC3E}">
        <p14:creationId xmlns:p14="http://schemas.microsoft.com/office/powerpoint/2010/main" val="273301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AF94486-915D-4E03-8FF7-864B4EFB54E3}" type="datetimeFigureOut">
              <a:rPr lang="tr-TR" smtClean="0"/>
              <a:t>7.06.2020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2A71B3-70A9-4A6F-8074-FCA8351A29B7}" type="slidenum">
              <a:rPr lang="tr-TR" smtClean="0"/>
              <a:t>‹#›</a:t>
            </a:fld>
            <a:endParaRPr lang="tr-TR"/>
          </a:p>
        </p:txBody>
      </p:sp>
    </p:spTree>
    <p:extLst>
      <p:ext uri="{BB962C8B-B14F-4D97-AF65-F5344CB8AC3E}">
        <p14:creationId xmlns:p14="http://schemas.microsoft.com/office/powerpoint/2010/main" val="328009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6AF94486-915D-4E03-8FF7-864B4EFB54E3}" type="datetimeFigureOut">
              <a:rPr lang="tr-TR" smtClean="0"/>
              <a:t>7.06.2020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2A71B3-70A9-4A6F-8074-FCA8351A29B7}" type="slidenum">
              <a:rPr lang="tr-TR" smtClean="0"/>
              <a:t>‹#›</a:t>
            </a:fld>
            <a:endParaRPr lang="tr-TR"/>
          </a:p>
        </p:txBody>
      </p:sp>
      <p:sp>
        <p:nvSpPr>
          <p:cNvPr id="2" name="Başlık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Düz Bağlayıcı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fld id="{6AF94486-915D-4E03-8FF7-864B4EFB54E3}" type="datetimeFigureOut">
              <a:rPr lang="tr-TR" smtClean="0"/>
              <a:t>7.06.2020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2A71B3-70A9-4A6F-8074-FCA8351A29B7}" type="slidenum">
              <a:rPr lang="tr-TR" smtClean="0"/>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11" name="İçerik Yer Tutucusu 10"/>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682A71B3-70A9-4A6F-8074-FCA8351A29B7}" type="slidenum">
              <a:rPr lang="tr-TR" smtClean="0"/>
              <a:t>‹#›</a:t>
            </a:fld>
            <a:endParaRPr lang="tr-TR"/>
          </a:p>
        </p:txBody>
      </p:sp>
      <p:sp>
        <p:nvSpPr>
          <p:cNvPr id="8" name="Altbilgi Yer Tutucusu 7"/>
          <p:cNvSpPr>
            <a:spLocks noGrp="1"/>
          </p:cNvSpPr>
          <p:nvPr>
            <p:ph type="ftr" sz="quarter" idx="11"/>
          </p:nvPr>
        </p:nvSpPr>
        <p:spPr/>
        <p:txBody>
          <a:bodyPr/>
          <a:lstStyle/>
          <a:p>
            <a:endParaRPr lang="tr-TR"/>
          </a:p>
        </p:txBody>
      </p:sp>
      <p:sp>
        <p:nvSpPr>
          <p:cNvPr id="7" name="Veri Yer Tutucusu 6"/>
          <p:cNvSpPr>
            <a:spLocks noGrp="1"/>
          </p:cNvSpPr>
          <p:nvPr>
            <p:ph type="dt" sz="half" idx="10"/>
          </p:nvPr>
        </p:nvSpPr>
        <p:spPr/>
        <p:txBody>
          <a:bodyPr/>
          <a:lstStyle/>
          <a:p>
            <a:fld id="{6AF94486-915D-4E03-8FF7-864B4EFB54E3}" type="datetimeFigureOut">
              <a:rPr lang="tr-TR" smtClean="0"/>
              <a:t>7.06.2020</a:t>
            </a:fld>
            <a:endParaRPr lang="tr-TR"/>
          </a:p>
        </p:txBody>
      </p:sp>
      <p:sp>
        <p:nvSpPr>
          <p:cNvPr id="3" name="Metin Yer Tutucus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İçerik Yer Tutucusu 31"/>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İçerik Yer Tutucusu 33"/>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Başlık 1"/>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Metin Yer Tutucus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Düz Bağlayıcı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AF94486-915D-4E03-8FF7-864B4EFB54E3}" type="datetimeFigureOut">
              <a:rPr lang="tr-TR" smtClean="0"/>
              <a:t>7.06.2020</a:t>
            </a:fld>
            <a:endParaRPr lang="tr-TR"/>
          </a:p>
        </p:txBody>
      </p:sp>
      <p:sp>
        <p:nvSpPr>
          <p:cNvPr id="10" name="Altbilgi Yer Tutucusu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Slayt Numarası Yer Tutucus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82A71B3-70A9-4A6F-8074-FCA8351A29B7}" type="slidenum">
              <a:rPr lang="tr-TR" smtClean="0"/>
              <a:t>‹#›</a:t>
            </a:fld>
            <a:endParaRPr lang="tr-TR"/>
          </a:p>
        </p:txBody>
      </p:sp>
      <p:sp>
        <p:nvSpPr>
          <p:cNvPr id="5" name="Başlık Yer Tutucu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pic>
        <p:nvPicPr>
          <p:cNvPr id="7" name="Resim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3" r:id="rId5"/>
    <p:sldLayoutId id="214748367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https://www.meb.gov.t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sp>
        <p:nvSpPr>
          <p:cNvPr id="2" name="Başlık 1"/>
          <p:cNvSpPr>
            <a:spLocks noGrp="1"/>
          </p:cNvSpPr>
          <p:nvPr>
            <p:ph type="ctrTitle"/>
          </p:nvPr>
        </p:nvSpPr>
        <p:spPr/>
        <p:txBody>
          <a:bodyPr/>
          <a:lstStyle/>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1"/>
            <a:ext cx="9144000" cy="6858000"/>
          </a:xfrm>
          <a:prstGeom prst="rect">
            <a:avLst/>
          </a:prstGeom>
          <a:scene3d>
            <a:camera prst="orthographicFront"/>
            <a:lightRig rig="threePt" dir="t"/>
          </a:scene3d>
          <a:sp3d>
            <a:bevelT w="152400" h="50800" prst="softRound"/>
          </a:sp3d>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306" y="2420888"/>
            <a:ext cx="4889595" cy="2716442"/>
          </a:xfrm>
          <a:prstGeom prst="rect">
            <a:avLst/>
          </a:prstGeom>
        </p:spPr>
      </p:pic>
      <p:sp>
        <p:nvSpPr>
          <p:cNvPr id="8" name="Metin kutusu 7"/>
          <p:cNvSpPr txBox="1"/>
          <p:nvPr/>
        </p:nvSpPr>
        <p:spPr>
          <a:xfrm>
            <a:off x="2397174" y="5847389"/>
            <a:ext cx="4349652" cy="461665"/>
          </a:xfrm>
          <a:prstGeom prst="rect">
            <a:avLst/>
          </a:prstGeom>
          <a:noFill/>
        </p:spPr>
        <p:txBody>
          <a:bodyPr wrap="none" rtlCol="0">
            <a:spAutoFit/>
          </a:bodyPr>
          <a:lstStyle/>
          <a:p>
            <a:r>
              <a:rPr lang="tr-TR" sz="2400" i="1" dirty="0" smtClean="0"/>
              <a:t>Koç Ortaokulu Rehberlik Servisi</a:t>
            </a:r>
            <a:endParaRPr lang="tr-TR" sz="2400" i="1" dirty="0"/>
          </a:p>
        </p:txBody>
      </p:sp>
      <p:sp>
        <p:nvSpPr>
          <p:cNvPr id="10" name="Dikdörtgen 9"/>
          <p:cNvSpPr/>
          <p:nvPr/>
        </p:nvSpPr>
        <p:spPr>
          <a:xfrm>
            <a:off x="1043608" y="1340768"/>
            <a:ext cx="6806992" cy="923330"/>
          </a:xfrm>
          <a:prstGeom prst="rect">
            <a:avLst/>
          </a:prstGeom>
          <a:noFill/>
        </p:spPr>
        <p:txBody>
          <a:bodyPr wrap="none" lIns="91440" tIns="45720" rIns="91440" bIns="45720">
            <a:prstTxWarp prst="textButt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Liselere Geçiş Sınavı</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580410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4"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5" name="Oval 4"/>
          <p:cNvSpPr/>
          <p:nvPr/>
        </p:nvSpPr>
        <p:spPr>
          <a:xfrm>
            <a:off x="1489697" y="1524454"/>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erbest Form 5"/>
          <p:cNvSpPr/>
          <p:nvPr/>
        </p:nvSpPr>
        <p:spPr>
          <a:xfrm>
            <a:off x="2771800" y="1603648"/>
            <a:ext cx="5472684" cy="1304647"/>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4800" i="1" dirty="0">
                <a:solidFill>
                  <a:schemeClr val="bg1"/>
                </a:solidFill>
              </a:rPr>
              <a:t>Sınava Giderken</a:t>
            </a:r>
          </a:p>
        </p:txBody>
      </p:sp>
      <p:sp>
        <p:nvSpPr>
          <p:cNvPr id="8" name="Oval 7"/>
          <p:cNvSpPr/>
          <p:nvPr/>
        </p:nvSpPr>
        <p:spPr>
          <a:xfrm>
            <a:off x="1489697" y="401654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p:cNvSpPr/>
          <p:nvPr/>
        </p:nvSpPr>
        <p:spPr>
          <a:xfrm>
            <a:off x="1505129" y="401654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Serbest Form 6"/>
          <p:cNvSpPr/>
          <p:nvPr/>
        </p:nvSpPr>
        <p:spPr>
          <a:xfrm>
            <a:off x="2483768" y="3212976"/>
            <a:ext cx="5832648" cy="2952328"/>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marL="457200" lvl="0" indent="-457200" defTabSz="1155700">
              <a:lnSpc>
                <a:spcPct val="90000"/>
              </a:lnSpc>
              <a:spcBef>
                <a:spcPct val="0"/>
              </a:spcBef>
              <a:spcAft>
                <a:spcPct val="35000"/>
              </a:spcAft>
              <a:buFont typeface="Arial" panose="020B0604020202020204" pitchFamily="34" charset="0"/>
              <a:buChar char="•"/>
            </a:pPr>
            <a:r>
              <a:rPr lang="tr-TR" sz="2800" dirty="0" smtClean="0">
                <a:solidFill>
                  <a:schemeClr val="bg1"/>
                </a:solidFill>
              </a:rPr>
              <a:t>Kimlik kartı</a:t>
            </a:r>
          </a:p>
          <a:p>
            <a:pPr marL="457200" lvl="0" indent="-457200" defTabSz="1155700">
              <a:lnSpc>
                <a:spcPct val="90000"/>
              </a:lnSpc>
              <a:spcBef>
                <a:spcPct val="0"/>
              </a:spcBef>
              <a:spcAft>
                <a:spcPct val="35000"/>
              </a:spcAft>
              <a:buFont typeface="Arial" panose="020B0604020202020204" pitchFamily="34" charset="0"/>
              <a:buChar char="•"/>
            </a:pPr>
            <a:r>
              <a:rPr lang="tr-TR" sz="2800" kern="1200" dirty="0" smtClean="0">
                <a:solidFill>
                  <a:schemeClr val="bg1"/>
                </a:solidFill>
              </a:rPr>
              <a:t>2 adet koyu siyah kurşun kalem</a:t>
            </a:r>
          </a:p>
          <a:p>
            <a:pPr marL="457200" lvl="0" indent="-457200" defTabSz="1155700">
              <a:lnSpc>
                <a:spcPct val="90000"/>
              </a:lnSpc>
              <a:spcBef>
                <a:spcPct val="0"/>
              </a:spcBef>
              <a:spcAft>
                <a:spcPct val="35000"/>
              </a:spcAft>
              <a:buFont typeface="Arial" panose="020B0604020202020204" pitchFamily="34" charset="0"/>
              <a:buChar char="•"/>
            </a:pPr>
            <a:r>
              <a:rPr lang="tr-TR" sz="2800" dirty="0" smtClean="0">
                <a:solidFill>
                  <a:schemeClr val="bg1"/>
                </a:solidFill>
              </a:rPr>
              <a:t>Kalemtıraş</a:t>
            </a:r>
          </a:p>
          <a:p>
            <a:pPr marL="457200" lvl="0" indent="-457200" defTabSz="1155700">
              <a:lnSpc>
                <a:spcPct val="90000"/>
              </a:lnSpc>
              <a:spcBef>
                <a:spcPct val="0"/>
              </a:spcBef>
              <a:spcAft>
                <a:spcPct val="35000"/>
              </a:spcAft>
              <a:buFont typeface="Arial" panose="020B0604020202020204" pitchFamily="34" charset="0"/>
              <a:buChar char="•"/>
            </a:pPr>
            <a:r>
              <a:rPr lang="tr-TR" sz="2800" kern="1200" dirty="0" smtClean="0">
                <a:solidFill>
                  <a:schemeClr val="bg1"/>
                </a:solidFill>
              </a:rPr>
              <a:t>Silgi</a:t>
            </a:r>
            <a:endParaRPr lang="tr-TR" sz="2800" kern="1200" dirty="0">
              <a:solidFill>
                <a:schemeClr val="bg1"/>
              </a:solidFill>
            </a:endParaRPr>
          </a:p>
        </p:txBody>
      </p:sp>
    </p:spTree>
    <p:extLst>
      <p:ext uri="{BB962C8B-B14F-4D97-AF65-F5344CB8AC3E}">
        <p14:creationId xmlns:p14="http://schemas.microsoft.com/office/powerpoint/2010/main" val="1483493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9552" y="54868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5" name="İçerik Yer Tutucusu 1"/>
          <p:cNvSpPr txBox="1">
            <a:spLocks noGrp="1"/>
          </p:cNvSpPr>
          <p:nvPr>
            <p:ph idx="1"/>
          </p:nvPr>
        </p:nvSpPr>
        <p:spPr>
          <a:xfrm>
            <a:off x="611560" y="3356992"/>
            <a:ext cx="8229600" cy="2736304"/>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buNone/>
            </a:pPr>
            <a:endParaRPr lang="tr-TR" sz="3200" b="1" i="1" dirty="0" smtClean="0">
              <a:solidFill>
                <a:schemeClr val="bg1"/>
              </a:solidFill>
            </a:endParaRPr>
          </a:p>
          <a:p>
            <a:pPr marL="0" indent="0" algn="ctr">
              <a:buNone/>
            </a:pPr>
            <a:r>
              <a:rPr lang="tr-TR" sz="3200" b="1" i="1" dirty="0" smtClean="0">
                <a:solidFill>
                  <a:schemeClr val="bg1"/>
                </a:solidFill>
              </a:rPr>
              <a:t>Geçerli kimlik belgesi yanında olmayan öğrenciler sınava alınmayacaktır.</a:t>
            </a:r>
          </a:p>
        </p:txBody>
      </p:sp>
      <p:sp>
        <p:nvSpPr>
          <p:cNvPr id="9" name="Serbest Form 8"/>
          <p:cNvSpPr/>
          <p:nvPr/>
        </p:nvSpPr>
        <p:spPr>
          <a:xfrm>
            <a:off x="489578" y="2276872"/>
            <a:ext cx="8227711" cy="792088"/>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i="1" dirty="0">
                <a:solidFill>
                  <a:srgbClr val="FF0000"/>
                </a:solidFill>
              </a:rPr>
              <a:t>ÖNEMLİ!</a:t>
            </a:r>
          </a:p>
        </p:txBody>
      </p:sp>
    </p:spTree>
    <p:extLst>
      <p:ext uri="{BB962C8B-B14F-4D97-AF65-F5344CB8AC3E}">
        <p14:creationId xmlns:p14="http://schemas.microsoft.com/office/powerpoint/2010/main" val="399827727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5" name="Oval 4"/>
          <p:cNvSpPr/>
          <p:nvPr/>
        </p:nvSpPr>
        <p:spPr>
          <a:xfrm>
            <a:off x="1505129" y="1524454"/>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1259632" y="4065325"/>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4" name="Serbest Form 3"/>
          <p:cNvSpPr/>
          <p:nvPr/>
        </p:nvSpPr>
        <p:spPr>
          <a:xfrm>
            <a:off x="2339752" y="2908296"/>
            <a:ext cx="5976664" cy="3761064"/>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marL="457200" lvl="0" indent="-457200" defTabSz="1155700">
              <a:lnSpc>
                <a:spcPct val="90000"/>
              </a:lnSpc>
              <a:spcBef>
                <a:spcPct val="0"/>
              </a:spcBef>
              <a:spcAft>
                <a:spcPct val="35000"/>
              </a:spcAft>
              <a:buFont typeface="Arial" panose="020B0604020202020204" pitchFamily="34" charset="0"/>
              <a:buChar char="•"/>
            </a:pPr>
            <a:endParaRPr lang="tr-TR" sz="2400" kern="1200" dirty="0" smtClean="0">
              <a:solidFill>
                <a:schemeClr val="bg1"/>
              </a:solidFill>
            </a:endParaRPr>
          </a:p>
          <a:p>
            <a:pPr marL="457200" lvl="0" indent="-457200" defTabSz="1155700">
              <a:lnSpc>
                <a:spcPct val="90000"/>
              </a:lnSpc>
              <a:spcBef>
                <a:spcPct val="0"/>
              </a:spcBef>
              <a:spcAft>
                <a:spcPct val="35000"/>
              </a:spcAft>
              <a:buFont typeface="Arial" panose="020B0604020202020204" pitchFamily="34" charset="0"/>
              <a:buChar char="•"/>
            </a:pPr>
            <a:endParaRPr lang="tr-TR" sz="2400" dirty="0">
              <a:solidFill>
                <a:schemeClr val="bg1"/>
              </a:solidFill>
            </a:endParaRPr>
          </a:p>
          <a:p>
            <a:pPr marL="457200" lvl="0" indent="-457200" defTabSz="1155700">
              <a:lnSpc>
                <a:spcPct val="90000"/>
              </a:lnSpc>
              <a:spcBef>
                <a:spcPct val="0"/>
              </a:spcBef>
              <a:spcAft>
                <a:spcPct val="35000"/>
              </a:spcAft>
              <a:buFont typeface="Arial" panose="020B0604020202020204" pitchFamily="34" charset="0"/>
              <a:buChar char="•"/>
            </a:pPr>
            <a:endParaRPr lang="tr-TR" sz="2400" kern="1200" dirty="0" smtClean="0">
              <a:solidFill>
                <a:schemeClr val="bg1"/>
              </a:solidFill>
            </a:endParaRPr>
          </a:p>
          <a:p>
            <a:pPr lvl="0" defTabSz="1155700">
              <a:lnSpc>
                <a:spcPct val="90000"/>
              </a:lnSpc>
              <a:spcBef>
                <a:spcPct val="0"/>
              </a:spcBef>
              <a:spcAft>
                <a:spcPct val="35000"/>
              </a:spcAft>
            </a:pPr>
            <a:endParaRPr lang="tr-TR" sz="2400" dirty="0">
              <a:solidFill>
                <a:schemeClr val="bg1"/>
              </a:solidFill>
            </a:endParaRPr>
          </a:p>
          <a:p>
            <a:pPr lvl="0" defTabSz="1155700">
              <a:lnSpc>
                <a:spcPct val="90000"/>
              </a:lnSpc>
              <a:spcBef>
                <a:spcPct val="0"/>
              </a:spcBef>
              <a:spcAft>
                <a:spcPct val="35000"/>
              </a:spcAft>
            </a:pPr>
            <a:endParaRPr lang="tr-TR" sz="2400" kern="1200" dirty="0" smtClean="0">
              <a:solidFill>
                <a:schemeClr val="bg1"/>
              </a:solidFill>
            </a:endParaRPr>
          </a:p>
          <a:p>
            <a:pPr lvl="0" defTabSz="1155700">
              <a:lnSpc>
                <a:spcPct val="90000"/>
              </a:lnSpc>
              <a:spcBef>
                <a:spcPct val="0"/>
              </a:spcBef>
              <a:spcAft>
                <a:spcPct val="35000"/>
              </a:spcAft>
            </a:pPr>
            <a:endParaRPr lang="tr-TR" sz="2400" dirty="0" smtClean="0">
              <a:solidFill>
                <a:schemeClr val="bg1"/>
              </a:solidFill>
            </a:endParaRPr>
          </a:p>
          <a:p>
            <a:pPr lvl="0" defTabSz="1155700">
              <a:lnSpc>
                <a:spcPct val="90000"/>
              </a:lnSpc>
              <a:spcBef>
                <a:spcPct val="0"/>
              </a:spcBef>
              <a:spcAft>
                <a:spcPct val="35000"/>
              </a:spcAft>
            </a:pPr>
            <a:endParaRPr lang="tr-TR" sz="2400" dirty="0">
              <a:solidFill>
                <a:schemeClr val="bg1"/>
              </a:solidFill>
            </a:endParaRPr>
          </a:p>
          <a:p>
            <a:pPr lvl="0" defTabSz="1155700">
              <a:lnSpc>
                <a:spcPct val="90000"/>
              </a:lnSpc>
              <a:spcBef>
                <a:spcPct val="0"/>
              </a:spcBef>
              <a:spcAft>
                <a:spcPct val="35000"/>
              </a:spcAft>
            </a:pPr>
            <a:r>
              <a:rPr lang="tr-TR" sz="2000" dirty="0" smtClean="0">
                <a:solidFill>
                  <a:schemeClr val="bg1"/>
                </a:solidFill>
              </a:rPr>
              <a:t>Çanta</a:t>
            </a:r>
            <a:r>
              <a:rPr lang="tr-TR" sz="2000" dirty="0">
                <a:solidFill>
                  <a:schemeClr val="bg1"/>
                </a:solidFill>
              </a:rPr>
              <a:t>, cüzdan,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000" dirty="0" err="1">
                <a:solidFill>
                  <a:schemeClr val="bg1"/>
                </a:solidFill>
              </a:rPr>
              <a:t>databank</a:t>
            </a:r>
            <a:r>
              <a:rPr lang="tr-TR" sz="2000" dirty="0">
                <a:solidFill>
                  <a:schemeClr val="bg1"/>
                </a:solidFill>
              </a:rPr>
              <a:t> sözlük, hesap makinesi, kâğıt, kitap, defter, not vb. dokümanlar, pergel, açıölçer, cetvel vb. araçlar, delici ve kesici aletlerle sınav binasına alınmayacaktır</a:t>
            </a:r>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pPr marL="457200" lvl="0" indent="-457200" defTabSz="1155700">
              <a:lnSpc>
                <a:spcPct val="90000"/>
              </a:lnSpc>
              <a:spcBef>
                <a:spcPct val="0"/>
              </a:spcBef>
              <a:spcAft>
                <a:spcPct val="35000"/>
              </a:spcAft>
              <a:buFont typeface="Arial" panose="020B0604020202020204" pitchFamily="34" charset="0"/>
              <a:buChar char="•"/>
            </a:pPr>
            <a:endParaRPr lang="tr-TR" sz="2400" kern="1200" dirty="0">
              <a:solidFill>
                <a:schemeClr val="bg1"/>
              </a:solidFill>
            </a:endParaRPr>
          </a:p>
        </p:txBody>
      </p:sp>
      <p:sp>
        <p:nvSpPr>
          <p:cNvPr id="9" name="Serbest Form 8"/>
          <p:cNvSpPr/>
          <p:nvPr/>
        </p:nvSpPr>
        <p:spPr>
          <a:xfrm>
            <a:off x="2834288" y="1466628"/>
            <a:ext cx="5472684" cy="1304647"/>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4800" i="1" kern="1200" dirty="0" smtClean="0">
                <a:solidFill>
                  <a:schemeClr val="bg1"/>
                </a:solidFill>
              </a:rPr>
              <a:t>Sınava Giderken</a:t>
            </a:r>
            <a:endParaRPr lang="tr-TR" sz="4800" i="1" kern="1200" dirty="0">
              <a:solidFill>
                <a:schemeClr val="bg1"/>
              </a:solidFill>
            </a:endParaRPr>
          </a:p>
        </p:txBody>
      </p:sp>
    </p:spTree>
    <p:extLst>
      <p:ext uri="{BB962C8B-B14F-4D97-AF65-F5344CB8AC3E}">
        <p14:creationId xmlns:p14="http://schemas.microsoft.com/office/powerpoint/2010/main" val="50441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5" name="Oval 4"/>
          <p:cNvSpPr/>
          <p:nvPr/>
        </p:nvSpPr>
        <p:spPr>
          <a:xfrm>
            <a:off x="1489697" y="1524454"/>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erbest Form 5"/>
          <p:cNvSpPr/>
          <p:nvPr/>
        </p:nvSpPr>
        <p:spPr>
          <a:xfrm>
            <a:off x="2784060" y="1512245"/>
            <a:ext cx="5472684" cy="1033264"/>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4800" i="1" dirty="0">
                <a:solidFill>
                  <a:schemeClr val="bg1"/>
                </a:solidFill>
              </a:rPr>
              <a:t>Sınava Giderken</a:t>
            </a:r>
          </a:p>
        </p:txBody>
      </p:sp>
      <p:sp>
        <p:nvSpPr>
          <p:cNvPr id="8" name="Oval 7"/>
          <p:cNvSpPr/>
          <p:nvPr/>
        </p:nvSpPr>
        <p:spPr>
          <a:xfrm>
            <a:off x="1489697" y="401654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p:cNvSpPr/>
          <p:nvPr/>
        </p:nvSpPr>
        <p:spPr>
          <a:xfrm>
            <a:off x="1489697" y="3861527"/>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 name="İçerik Yer Tutucusu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16114" y="4077072"/>
            <a:ext cx="1167946" cy="1136626"/>
          </a:xfrm>
        </p:spPr>
      </p:pic>
      <p:sp>
        <p:nvSpPr>
          <p:cNvPr id="7" name="Serbest Form 6"/>
          <p:cNvSpPr/>
          <p:nvPr/>
        </p:nvSpPr>
        <p:spPr>
          <a:xfrm>
            <a:off x="2604078" y="2708920"/>
            <a:ext cx="5832648" cy="3689056"/>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marL="457200" lvl="0" indent="-457200" defTabSz="1155700">
              <a:lnSpc>
                <a:spcPct val="90000"/>
              </a:lnSpc>
              <a:spcBef>
                <a:spcPct val="0"/>
              </a:spcBef>
              <a:spcAft>
                <a:spcPct val="35000"/>
              </a:spcAft>
              <a:buFont typeface="Arial" panose="020B0604020202020204" pitchFamily="34" charset="0"/>
              <a:buChar char="•"/>
            </a:pPr>
            <a:r>
              <a:rPr lang="tr-TR" sz="2800" dirty="0" smtClean="0">
                <a:solidFill>
                  <a:schemeClr val="bg1"/>
                </a:solidFill>
              </a:rPr>
              <a:t>Bandajı çıkarılmış şeffaf pet şişe içerisinde su getirebileceksiniz.</a:t>
            </a:r>
          </a:p>
          <a:p>
            <a:pPr marL="457200" lvl="0" indent="-457200" defTabSz="1155700">
              <a:lnSpc>
                <a:spcPct val="90000"/>
              </a:lnSpc>
              <a:spcBef>
                <a:spcPct val="0"/>
              </a:spcBef>
              <a:spcAft>
                <a:spcPct val="35000"/>
              </a:spcAft>
              <a:buFont typeface="Arial" panose="020B0604020202020204" pitchFamily="34" charset="0"/>
              <a:buChar char="•"/>
            </a:pPr>
            <a:r>
              <a:rPr lang="tr-TR" sz="2800" dirty="0" smtClean="0">
                <a:solidFill>
                  <a:schemeClr val="bg1"/>
                </a:solidFill>
              </a:rPr>
              <a:t>Kullanımı </a:t>
            </a:r>
            <a:r>
              <a:rPr lang="tr-TR" sz="2800" dirty="0">
                <a:solidFill>
                  <a:schemeClr val="bg1"/>
                </a:solidFill>
              </a:rPr>
              <a:t>doktor raporu ile belirlenen </a:t>
            </a:r>
            <a:r>
              <a:rPr lang="tr-TR" sz="2800" dirty="0" smtClean="0">
                <a:solidFill>
                  <a:schemeClr val="bg1"/>
                </a:solidFill>
              </a:rPr>
              <a:t>işitme </a:t>
            </a:r>
            <a:r>
              <a:rPr lang="tr-TR" sz="2800" dirty="0">
                <a:solidFill>
                  <a:schemeClr val="bg1"/>
                </a:solidFill>
              </a:rPr>
              <a:t>cihazı, insülin pompası, şeker ölçüm cihazı ve </a:t>
            </a:r>
            <a:r>
              <a:rPr lang="tr-TR" sz="2800" dirty="0" smtClean="0">
                <a:solidFill>
                  <a:schemeClr val="bg1"/>
                </a:solidFill>
              </a:rPr>
              <a:t>benzeri cihazları getirebileceksiniz.</a:t>
            </a:r>
          </a:p>
        </p:txBody>
      </p:sp>
    </p:spTree>
    <p:extLst>
      <p:ext uri="{BB962C8B-B14F-4D97-AF65-F5344CB8AC3E}">
        <p14:creationId xmlns:p14="http://schemas.microsoft.com/office/powerpoint/2010/main" val="983350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4" name="Oval 3"/>
          <p:cNvSpPr/>
          <p:nvPr/>
        </p:nvSpPr>
        <p:spPr>
          <a:xfrm>
            <a:off x="1489697" y="1524454"/>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Serbest Form 4"/>
          <p:cNvSpPr/>
          <p:nvPr/>
        </p:nvSpPr>
        <p:spPr>
          <a:xfrm>
            <a:off x="2749896" y="1699743"/>
            <a:ext cx="5472684" cy="1033264"/>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3600" i="1" kern="1200" dirty="0" smtClean="0">
                <a:solidFill>
                  <a:schemeClr val="bg1"/>
                </a:solidFill>
              </a:rPr>
              <a:t>Sınav Esnasında</a:t>
            </a:r>
            <a:endParaRPr lang="tr-TR" sz="3600" i="1" kern="1200" dirty="0">
              <a:solidFill>
                <a:schemeClr val="bg1"/>
              </a:solidFill>
            </a:endParaRPr>
          </a:p>
        </p:txBody>
      </p:sp>
      <p:sp>
        <p:nvSpPr>
          <p:cNvPr id="7" name="Oval 6"/>
          <p:cNvSpPr/>
          <p:nvPr/>
        </p:nvSpPr>
        <p:spPr>
          <a:xfrm>
            <a:off x="1489697" y="401654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6" name="Serbest Form 5"/>
          <p:cNvSpPr/>
          <p:nvPr/>
        </p:nvSpPr>
        <p:spPr>
          <a:xfrm>
            <a:off x="2483768" y="2867653"/>
            <a:ext cx="5738812" cy="3312368"/>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marL="457200" lvl="0" indent="-457200" defTabSz="1155700">
              <a:lnSpc>
                <a:spcPct val="90000"/>
              </a:lnSpc>
              <a:spcBef>
                <a:spcPct val="0"/>
              </a:spcBef>
              <a:spcAft>
                <a:spcPct val="35000"/>
              </a:spcAft>
              <a:buFont typeface="Arial" panose="020B0604020202020204" pitchFamily="34" charset="0"/>
              <a:buChar char="•"/>
            </a:pPr>
            <a:r>
              <a:rPr lang="tr-TR" sz="2400" dirty="0" smtClean="0">
                <a:solidFill>
                  <a:schemeClr val="bg1"/>
                </a:solidFill>
                <a:ea typeface="Comic Sans MS"/>
                <a:cs typeface="Comic Sans MS"/>
                <a:sym typeface="Comic Sans MS"/>
              </a:rPr>
              <a:t>Sınav </a:t>
            </a:r>
            <a:r>
              <a:rPr lang="tr-TR" sz="2400" dirty="0">
                <a:solidFill>
                  <a:schemeClr val="bg1"/>
                </a:solidFill>
                <a:ea typeface="Comic Sans MS"/>
                <a:cs typeface="Comic Sans MS"/>
                <a:sym typeface="Comic Sans MS"/>
              </a:rPr>
              <a:t>başlamadan önce tuvalet, su vb. diğer ihtiyaçlarınızı </a:t>
            </a:r>
            <a:r>
              <a:rPr lang="tr-TR" sz="2400" dirty="0" smtClean="0">
                <a:solidFill>
                  <a:schemeClr val="bg1"/>
                </a:solidFill>
                <a:ea typeface="Comic Sans MS"/>
                <a:cs typeface="Comic Sans MS"/>
                <a:sym typeface="Comic Sans MS"/>
              </a:rPr>
              <a:t>karşılayın.</a:t>
            </a:r>
          </a:p>
          <a:p>
            <a:pPr marL="457200" indent="-457200" defTabSz="1155700">
              <a:lnSpc>
                <a:spcPct val="90000"/>
              </a:lnSpc>
              <a:spcBef>
                <a:spcPct val="0"/>
              </a:spcBef>
              <a:spcAft>
                <a:spcPct val="35000"/>
              </a:spcAft>
              <a:buFont typeface="Arial" panose="020B0604020202020204" pitchFamily="34" charset="0"/>
              <a:buChar char="•"/>
            </a:pPr>
            <a:r>
              <a:rPr lang="tr-TR" sz="2400" dirty="0">
                <a:solidFill>
                  <a:schemeClr val="bg1"/>
                </a:solidFill>
                <a:ea typeface="Comic Sans MS"/>
                <a:cs typeface="Comic Sans MS"/>
                <a:sym typeface="Comic Sans MS"/>
              </a:rPr>
              <a:t>Görevlilerce sınavda yapılacak açıklamaları iyi bir şekilde dinleyin, anlayamadığınız yerleri mutlaka </a:t>
            </a:r>
            <a:r>
              <a:rPr lang="tr-TR" sz="2400" dirty="0" smtClean="0">
                <a:solidFill>
                  <a:schemeClr val="bg1"/>
                </a:solidFill>
                <a:ea typeface="Comic Sans MS"/>
                <a:cs typeface="Comic Sans MS"/>
                <a:sym typeface="Comic Sans MS"/>
              </a:rPr>
              <a:t>sorun.</a:t>
            </a:r>
            <a:endParaRPr lang="tr-TR" sz="2400" dirty="0" smtClean="0">
              <a:solidFill>
                <a:schemeClr val="bg1"/>
              </a:solidFill>
              <a:sym typeface="Comic Sans MS"/>
            </a:endParaRPr>
          </a:p>
        </p:txBody>
      </p:sp>
    </p:spTree>
    <p:extLst>
      <p:ext uri="{BB962C8B-B14F-4D97-AF65-F5344CB8AC3E}">
        <p14:creationId xmlns:p14="http://schemas.microsoft.com/office/powerpoint/2010/main" val="3722635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4" name="Oval 3"/>
          <p:cNvSpPr/>
          <p:nvPr/>
        </p:nvSpPr>
        <p:spPr>
          <a:xfrm>
            <a:off x="1489697" y="1524454"/>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Serbest Form 4"/>
          <p:cNvSpPr/>
          <p:nvPr/>
        </p:nvSpPr>
        <p:spPr>
          <a:xfrm>
            <a:off x="2749896" y="1699743"/>
            <a:ext cx="5472684" cy="1033264"/>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3600" i="1" kern="1200" dirty="0" smtClean="0">
                <a:solidFill>
                  <a:schemeClr val="bg1"/>
                </a:solidFill>
              </a:rPr>
              <a:t>Sınav Esnasında</a:t>
            </a:r>
            <a:endParaRPr lang="tr-TR" sz="3600" i="1" kern="1200" dirty="0">
              <a:solidFill>
                <a:schemeClr val="bg1"/>
              </a:solidFill>
            </a:endParaRPr>
          </a:p>
        </p:txBody>
      </p:sp>
      <p:sp>
        <p:nvSpPr>
          <p:cNvPr id="7" name="Oval 6"/>
          <p:cNvSpPr/>
          <p:nvPr/>
        </p:nvSpPr>
        <p:spPr>
          <a:xfrm>
            <a:off x="1489697" y="401654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6" name="Serbest Form 5"/>
          <p:cNvSpPr/>
          <p:nvPr/>
        </p:nvSpPr>
        <p:spPr>
          <a:xfrm>
            <a:off x="2483768" y="3140968"/>
            <a:ext cx="5738812" cy="2952328"/>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marL="457200" lvl="0" indent="-457200" defTabSz="1155700">
              <a:lnSpc>
                <a:spcPct val="90000"/>
              </a:lnSpc>
              <a:spcBef>
                <a:spcPct val="0"/>
              </a:spcBef>
              <a:spcAft>
                <a:spcPct val="35000"/>
              </a:spcAft>
              <a:buFont typeface="Arial" panose="020B0604020202020204" pitchFamily="34" charset="0"/>
              <a:buChar char="•"/>
            </a:pPr>
            <a:r>
              <a:rPr lang="tr-TR" sz="2400" dirty="0" smtClean="0">
                <a:solidFill>
                  <a:schemeClr val="bg1"/>
                </a:solidFill>
              </a:rPr>
              <a:t>Sınav giriş belgesi sınava gireceğiniz sınıfta hazır olacak.</a:t>
            </a:r>
          </a:p>
          <a:p>
            <a:pPr marL="457200" lvl="0" indent="-457200" defTabSz="1155700">
              <a:lnSpc>
                <a:spcPct val="90000"/>
              </a:lnSpc>
              <a:spcBef>
                <a:spcPct val="0"/>
              </a:spcBef>
              <a:spcAft>
                <a:spcPct val="35000"/>
              </a:spcAft>
              <a:buFont typeface="Arial" panose="020B0604020202020204" pitchFamily="34" charset="0"/>
              <a:buChar char="•"/>
            </a:pPr>
            <a:r>
              <a:rPr lang="tr-TR" sz="2400" dirty="0" smtClean="0">
                <a:solidFill>
                  <a:schemeClr val="bg1"/>
                </a:solidFill>
              </a:rPr>
              <a:t>Bilgilerin size ait olup olmadığını kontrol edin.</a:t>
            </a:r>
          </a:p>
          <a:p>
            <a:pPr marL="457200" lvl="0" indent="-457200" defTabSz="1155700">
              <a:lnSpc>
                <a:spcPct val="90000"/>
              </a:lnSpc>
              <a:spcBef>
                <a:spcPct val="0"/>
              </a:spcBef>
              <a:spcAft>
                <a:spcPct val="35000"/>
              </a:spcAft>
              <a:buFont typeface="Arial" panose="020B0604020202020204" pitchFamily="34" charset="0"/>
              <a:buChar char="•"/>
            </a:pPr>
            <a:r>
              <a:rPr lang="tr-TR" sz="2400" kern="1200" dirty="0" smtClean="0">
                <a:solidFill>
                  <a:schemeClr val="bg1"/>
                </a:solidFill>
              </a:rPr>
              <a:t>Kitapçık türünü optik forma işaretleyin. </a:t>
            </a:r>
            <a:endParaRPr lang="tr-TR" sz="2400" kern="1200" dirty="0">
              <a:solidFill>
                <a:schemeClr val="bg1"/>
              </a:solidFill>
            </a:endParaRPr>
          </a:p>
        </p:txBody>
      </p:sp>
    </p:spTree>
    <p:extLst>
      <p:ext uri="{BB962C8B-B14F-4D97-AF65-F5344CB8AC3E}">
        <p14:creationId xmlns:p14="http://schemas.microsoft.com/office/powerpoint/2010/main" val="1982773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4" name="Oval 3"/>
          <p:cNvSpPr/>
          <p:nvPr/>
        </p:nvSpPr>
        <p:spPr>
          <a:xfrm>
            <a:off x="1489697" y="1524454"/>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Serbest Form 4"/>
          <p:cNvSpPr/>
          <p:nvPr/>
        </p:nvSpPr>
        <p:spPr>
          <a:xfrm>
            <a:off x="2749896" y="1699743"/>
            <a:ext cx="5472684" cy="1033264"/>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3600" i="1" kern="1200" dirty="0" smtClean="0">
                <a:solidFill>
                  <a:schemeClr val="bg1"/>
                </a:solidFill>
              </a:rPr>
              <a:t>Sınav Esnasında</a:t>
            </a:r>
            <a:endParaRPr lang="tr-TR" sz="3600" i="1" kern="1200" dirty="0">
              <a:solidFill>
                <a:schemeClr val="bg1"/>
              </a:solidFill>
            </a:endParaRPr>
          </a:p>
        </p:txBody>
      </p:sp>
      <p:sp>
        <p:nvSpPr>
          <p:cNvPr id="7" name="Oval 6"/>
          <p:cNvSpPr/>
          <p:nvPr/>
        </p:nvSpPr>
        <p:spPr>
          <a:xfrm>
            <a:off x="1489697" y="401654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6" name="Serbest Form 5"/>
          <p:cNvSpPr/>
          <p:nvPr/>
        </p:nvSpPr>
        <p:spPr>
          <a:xfrm>
            <a:off x="2505405" y="2908296"/>
            <a:ext cx="5738812" cy="3312368"/>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marL="457200" lvl="0" indent="-457200" defTabSz="1155700">
              <a:lnSpc>
                <a:spcPct val="90000"/>
              </a:lnSpc>
              <a:spcBef>
                <a:spcPct val="0"/>
              </a:spcBef>
              <a:spcAft>
                <a:spcPct val="35000"/>
              </a:spcAft>
              <a:buFont typeface="Arial" panose="020B0604020202020204" pitchFamily="34" charset="0"/>
              <a:buChar char="•"/>
            </a:pPr>
            <a:r>
              <a:rPr lang="tr-TR" sz="2400" kern="1200" dirty="0" smtClean="0">
                <a:solidFill>
                  <a:schemeClr val="bg1"/>
                </a:solidFill>
              </a:rPr>
              <a:t>İlk 15 dakikadan sonra gelenler sınava alınmayacak.</a:t>
            </a:r>
          </a:p>
          <a:p>
            <a:pPr marL="457200" lvl="0" indent="-457200" defTabSz="1155700">
              <a:lnSpc>
                <a:spcPct val="90000"/>
              </a:lnSpc>
              <a:spcBef>
                <a:spcPct val="0"/>
              </a:spcBef>
              <a:spcAft>
                <a:spcPct val="35000"/>
              </a:spcAft>
              <a:buFont typeface="Arial" panose="020B0604020202020204" pitchFamily="34" charset="0"/>
              <a:buChar char="•"/>
            </a:pPr>
            <a:r>
              <a:rPr lang="tr-TR" sz="2400" dirty="0" smtClean="0">
                <a:solidFill>
                  <a:schemeClr val="bg1"/>
                </a:solidFill>
              </a:rPr>
              <a:t>İlk 30 dakika ve son 15 dakika sınavdan kimse çıkamayacak.</a:t>
            </a:r>
          </a:p>
          <a:p>
            <a:pPr marL="457200" lvl="0" indent="-457200" defTabSz="1155700">
              <a:lnSpc>
                <a:spcPct val="90000"/>
              </a:lnSpc>
              <a:spcBef>
                <a:spcPct val="0"/>
              </a:spcBef>
              <a:spcAft>
                <a:spcPct val="35000"/>
              </a:spcAft>
              <a:buFont typeface="Arial" panose="020B0604020202020204" pitchFamily="34" charset="0"/>
              <a:buChar char="•"/>
            </a:pPr>
            <a:r>
              <a:rPr lang="tr-TR" sz="2400" kern="1200" dirty="0" smtClean="0">
                <a:solidFill>
                  <a:schemeClr val="bg1"/>
                </a:solidFill>
              </a:rPr>
              <a:t>Öğrenciler imza bölümünü kurşun kalemle dolduracak.</a:t>
            </a:r>
          </a:p>
          <a:p>
            <a:pPr marL="457200" lvl="0" indent="-457200" defTabSz="1155700">
              <a:lnSpc>
                <a:spcPct val="90000"/>
              </a:lnSpc>
              <a:spcBef>
                <a:spcPct val="0"/>
              </a:spcBef>
              <a:spcAft>
                <a:spcPct val="35000"/>
              </a:spcAft>
              <a:buFont typeface="Arial" panose="020B0604020202020204" pitchFamily="34" charset="0"/>
              <a:buChar char="•"/>
            </a:pPr>
            <a:r>
              <a:rPr lang="tr-TR" sz="2400" dirty="0" smtClean="0">
                <a:solidFill>
                  <a:schemeClr val="bg1"/>
                </a:solidFill>
              </a:rPr>
              <a:t>4 ayrı kitapçık türü olacak.</a:t>
            </a:r>
            <a:endParaRPr lang="tr-TR" sz="2400" kern="1200" dirty="0">
              <a:solidFill>
                <a:schemeClr val="bg1"/>
              </a:solidFill>
            </a:endParaRPr>
          </a:p>
        </p:txBody>
      </p:sp>
    </p:spTree>
    <p:extLst>
      <p:ext uri="{BB962C8B-B14F-4D97-AF65-F5344CB8AC3E}">
        <p14:creationId xmlns:p14="http://schemas.microsoft.com/office/powerpoint/2010/main" val="1590217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9" name="Oval 8"/>
          <p:cNvSpPr/>
          <p:nvPr/>
        </p:nvSpPr>
        <p:spPr>
          <a:xfrm>
            <a:off x="1489697" y="1524454"/>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Serbest Form 7"/>
          <p:cNvSpPr/>
          <p:nvPr/>
        </p:nvSpPr>
        <p:spPr>
          <a:xfrm>
            <a:off x="2771800" y="1603648"/>
            <a:ext cx="5472684" cy="1304647"/>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4800" i="1" kern="1200" dirty="0" smtClean="0">
                <a:solidFill>
                  <a:schemeClr val="bg1"/>
                </a:solidFill>
              </a:rPr>
              <a:t>Sınav Soruları</a:t>
            </a:r>
            <a:endParaRPr lang="tr-TR" sz="4800" i="1" kern="1200" dirty="0">
              <a:solidFill>
                <a:schemeClr val="bg1"/>
              </a:solidFill>
            </a:endParaRPr>
          </a:p>
        </p:txBody>
      </p:sp>
      <p:sp>
        <p:nvSpPr>
          <p:cNvPr id="11" name="Oval 10"/>
          <p:cNvSpPr/>
          <p:nvPr/>
        </p:nvSpPr>
        <p:spPr>
          <a:xfrm>
            <a:off x="1489697" y="401654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Serbest Form 9"/>
          <p:cNvSpPr/>
          <p:nvPr/>
        </p:nvSpPr>
        <p:spPr>
          <a:xfrm>
            <a:off x="2483768" y="3356992"/>
            <a:ext cx="5760716" cy="2952328"/>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lvl="0" algn="ctr" defTabSz="1155700">
              <a:lnSpc>
                <a:spcPct val="90000"/>
              </a:lnSpc>
              <a:spcBef>
                <a:spcPct val="0"/>
              </a:spcBef>
              <a:spcAft>
                <a:spcPct val="35000"/>
              </a:spcAft>
            </a:pPr>
            <a:r>
              <a:rPr lang="tr-TR" sz="2600" kern="1200" dirty="0" smtClean="0">
                <a:solidFill>
                  <a:schemeClr val="bg1"/>
                </a:solidFill>
              </a:rPr>
              <a:t>Okuduğunu anlama, yorumlama, sonuç çıkarma, problem çözme, analiz yapma, eleştirel düşünme, bilimsel süreç becerileri ve benzeri becerilerini ölçecek nitelikte hazırlanacak. Her sorunun 4 seçeneği olacak.</a:t>
            </a:r>
            <a:endParaRPr lang="tr-TR" sz="2600" kern="1200" dirty="0">
              <a:solidFill>
                <a:schemeClr val="bg1"/>
              </a:solidFill>
            </a:endParaRPr>
          </a:p>
        </p:txBody>
      </p:sp>
    </p:spTree>
    <p:extLst>
      <p:ext uri="{BB962C8B-B14F-4D97-AF65-F5344CB8AC3E}">
        <p14:creationId xmlns:p14="http://schemas.microsoft.com/office/powerpoint/2010/main" val="101878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9" name="Oval 8"/>
          <p:cNvSpPr/>
          <p:nvPr/>
        </p:nvSpPr>
        <p:spPr>
          <a:xfrm>
            <a:off x="1489697" y="1325078"/>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Serbest Form 9"/>
          <p:cNvSpPr/>
          <p:nvPr/>
        </p:nvSpPr>
        <p:spPr>
          <a:xfrm>
            <a:off x="2635453" y="1412776"/>
            <a:ext cx="5976663" cy="1033264"/>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3600" i="1" kern="1200" dirty="0" smtClean="0">
                <a:solidFill>
                  <a:schemeClr val="bg1"/>
                </a:solidFill>
              </a:rPr>
              <a:t>Sınavın Değerlendirilmesi</a:t>
            </a:r>
            <a:endParaRPr lang="tr-TR" sz="3600" i="1" kern="1200" dirty="0">
              <a:solidFill>
                <a:schemeClr val="bg1"/>
              </a:solidFill>
            </a:endParaRPr>
          </a:p>
        </p:txBody>
      </p:sp>
      <p:sp>
        <p:nvSpPr>
          <p:cNvPr id="12" name="Oval 11"/>
          <p:cNvSpPr/>
          <p:nvPr/>
        </p:nvSpPr>
        <p:spPr>
          <a:xfrm>
            <a:off x="1489697" y="3861048"/>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Serbest Form 10"/>
          <p:cNvSpPr/>
          <p:nvPr/>
        </p:nvSpPr>
        <p:spPr>
          <a:xfrm>
            <a:off x="2508285" y="2464886"/>
            <a:ext cx="6249355" cy="4321255"/>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lvl="0" defTabSz="1155700">
              <a:lnSpc>
                <a:spcPct val="90000"/>
              </a:lnSpc>
              <a:spcBef>
                <a:spcPct val="0"/>
              </a:spcBef>
              <a:spcAft>
                <a:spcPct val="35000"/>
              </a:spcAft>
            </a:pPr>
            <a:endParaRPr lang="tr-TR" sz="2000" dirty="0">
              <a:solidFill>
                <a:schemeClr val="bg1"/>
              </a:solidFill>
            </a:endParaRPr>
          </a:p>
        </p:txBody>
      </p:sp>
      <p:graphicFrame>
        <p:nvGraphicFramePr>
          <p:cNvPr id="13" name="İçerik Yer Tutucusu 12"/>
          <p:cNvGraphicFramePr>
            <a:graphicFrameLocks noGrp="1"/>
          </p:cNvGraphicFramePr>
          <p:nvPr>
            <p:ph idx="1"/>
            <p:extLst>
              <p:ext uri="{D42A27DB-BD31-4B8C-83A1-F6EECF244321}">
                <p14:modId xmlns:p14="http://schemas.microsoft.com/office/powerpoint/2010/main" val="3588936128"/>
              </p:ext>
            </p:extLst>
          </p:nvPr>
        </p:nvGraphicFramePr>
        <p:xfrm>
          <a:off x="4113083" y="2673738"/>
          <a:ext cx="4597400" cy="3976722"/>
        </p:xfrm>
        <a:graphic>
          <a:graphicData uri="http://schemas.openxmlformats.org/drawingml/2006/table">
            <a:tbl>
              <a:tblPr>
                <a:tableStyleId>{5C22544A-7EE6-4342-B048-85BDC9FD1C3A}</a:tableStyleId>
              </a:tblPr>
              <a:tblGrid>
                <a:gridCol w="2819400"/>
                <a:gridCol w="1778000"/>
              </a:tblGrid>
              <a:tr h="348958">
                <a:tc>
                  <a:txBody>
                    <a:bodyPr/>
                    <a:lstStyle/>
                    <a:p>
                      <a:pPr marL="1041400">
                        <a:spcAft>
                          <a:spcPts val="0"/>
                        </a:spcAft>
                      </a:pPr>
                      <a:r>
                        <a:rPr lang="tr-TR" sz="1800" dirty="0">
                          <a:effectLst/>
                        </a:rPr>
                        <a:t>Alt Testler</a:t>
                      </a:r>
                      <a:endParaRPr lang="tr-TR" sz="1800" dirty="0">
                        <a:effectLst/>
                        <a:latin typeface="Calibri"/>
                        <a:ea typeface="Calibri"/>
                        <a:cs typeface="Arial"/>
                      </a:endParaRPr>
                    </a:p>
                  </a:txBody>
                  <a:tcPr marL="0" marR="0" marT="0" marB="0" anchor="b"/>
                </a:tc>
                <a:tc>
                  <a:txBody>
                    <a:bodyPr/>
                    <a:lstStyle/>
                    <a:p>
                      <a:pPr algn="ctr">
                        <a:spcAft>
                          <a:spcPts val="0"/>
                        </a:spcAft>
                      </a:pPr>
                      <a:r>
                        <a:rPr lang="tr-TR" sz="1800" dirty="0">
                          <a:effectLst/>
                        </a:rPr>
                        <a:t>Ağırlık Katsayıları</a:t>
                      </a:r>
                      <a:endParaRPr lang="tr-TR" sz="1800" dirty="0">
                        <a:effectLst/>
                        <a:latin typeface="Calibri"/>
                        <a:ea typeface="Calibri"/>
                        <a:cs typeface="Arial"/>
                      </a:endParaRPr>
                    </a:p>
                  </a:txBody>
                  <a:tcPr marL="0" marR="0" marT="0" marB="0" anchor="b"/>
                </a:tc>
              </a:tr>
              <a:tr h="283392">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r>
              <a:tr h="275604">
                <a:tc>
                  <a:txBody>
                    <a:bodyPr/>
                    <a:lstStyle/>
                    <a:p>
                      <a:pPr marL="50800">
                        <a:lnSpc>
                          <a:spcPts val="1315"/>
                        </a:lnSpc>
                        <a:spcAft>
                          <a:spcPts val="0"/>
                        </a:spcAft>
                      </a:pPr>
                      <a:r>
                        <a:rPr lang="tr-TR" sz="1800" dirty="0">
                          <a:effectLst/>
                        </a:rPr>
                        <a:t>Türkçe</a:t>
                      </a:r>
                      <a:endParaRPr lang="tr-TR" sz="1800" dirty="0">
                        <a:effectLst/>
                        <a:latin typeface="Calibri"/>
                        <a:ea typeface="Calibri"/>
                        <a:cs typeface="Arial"/>
                      </a:endParaRPr>
                    </a:p>
                  </a:txBody>
                  <a:tcPr marL="0" marR="0" marT="0" marB="0" anchor="b"/>
                </a:tc>
                <a:tc>
                  <a:txBody>
                    <a:bodyPr/>
                    <a:lstStyle/>
                    <a:p>
                      <a:pPr algn="ctr">
                        <a:lnSpc>
                          <a:spcPts val="1315"/>
                        </a:lnSpc>
                        <a:spcAft>
                          <a:spcPts val="0"/>
                        </a:spcAft>
                      </a:pPr>
                      <a:r>
                        <a:rPr lang="tr-TR" sz="1800" dirty="0">
                          <a:effectLst/>
                        </a:rPr>
                        <a:t>4</a:t>
                      </a:r>
                      <a:endParaRPr lang="tr-TR" sz="1800" dirty="0">
                        <a:effectLst/>
                        <a:latin typeface="Calibri"/>
                        <a:ea typeface="Calibri"/>
                        <a:cs typeface="Arial"/>
                      </a:endParaRPr>
                    </a:p>
                  </a:txBody>
                  <a:tcPr marL="0" marR="0" marT="0" marB="0" anchor="b"/>
                </a:tc>
              </a:tr>
              <a:tr h="257915">
                <a:tc>
                  <a:txBody>
                    <a:bodyPr/>
                    <a:lstStyle/>
                    <a:p>
                      <a:pPr>
                        <a:spcAft>
                          <a:spcPts val="0"/>
                        </a:spcAft>
                      </a:pPr>
                      <a:r>
                        <a:rPr lang="tr-TR" sz="1800" dirty="0">
                          <a:effectLst/>
                        </a:rPr>
                        <a:t> </a:t>
                      </a:r>
                      <a:r>
                        <a:rPr lang="tr-TR" sz="1800" dirty="0" smtClean="0">
                          <a:effectLst/>
                        </a:rPr>
                        <a:t>                                  </a:t>
                      </a:r>
                      <a:endParaRPr lang="tr-TR" sz="1800" dirty="0">
                        <a:effectLst/>
                        <a:latin typeface="Calibri"/>
                        <a:ea typeface="Calibri"/>
                        <a:cs typeface="Arial"/>
                      </a:endParaRPr>
                    </a:p>
                  </a:txBody>
                  <a:tcPr marL="0" marR="0" marT="0" marB="0" anchor="b"/>
                </a:tc>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r>
              <a:tr h="280845">
                <a:tc>
                  <a:txBody>
                    <a:bodyPr/>
                    <a:lstStyle/>
                    <a:p>
                      <a:pPr marL="50800">
                        <a:lnSpc>
                          <a:spcPts val="1335"/>
                        </a:lnSpc>
                        <a:spcAft>
                          <a:spcPts val="0"/>
                        </a:spcAft>
                      </a:pPr>
                      <a:r>
                        <a:rPr lang="tr-TR" sz="1800" dirty="0">
                          <a:effectLst/>
                        </a:rPr>
                        <a:t>Matematik</a:t>
                      </a:r>
                      <a:endParaRPr lang="tr-TR" sz="1800" dirty="0">
                        <a:effectLst/>
                        <a:latin typeface="Calibri"/>
                        <a:ea typeface="Calibri"/>
                        <a:cs typeface="Arial"/>
                      </a:endParaRPr>
                    </a:p>
                  </a:txBody>
                  <a:tcPr marL="0" marR="0" marT="0" marB="0" anchor="b"/>
                </a:tc>
                <a:tc>
                  <a:txBody>
                    <a:bodyPr/>
                    <a:lstStyle/>
                    <a:p>
                      <a:pPr algn="ctr">
                        <a:lnSpc>
                          <a:spcPts val="1335"/>
                        </a:lnSpc>
                        <a:spcAft>
                          <a:spcPts val="0"/>
                        </a:spcAft>
                      </a:pPr>
                      <a:r>
                        <a:rPr lang="tr-TR" sz="1800" dirty="0">
                          <a:effectLst/>
                        </a:rPr>
                        <a:t>4</a:t>
                      </a:r>
                      <a:endParaRPr lang="tr-TR" sz="1800" dirty="0">
                        <a:effectLst/>
                        <a:latin typeface="Calibri"/>
                        <a:ea typeface="Calibri"/>
                        <a:cs typeface="Arial"/>
                      </a:endParaRPr>
                    </a:p>
                  </a:txBody>
                  <a:tcPr marL="0" marR="0" marT="0" marB="0" anchor="b"/>
                </a:tc>
              </a:tr>
              <a:tr h="257915">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r>
              <a:tr h="293419">
                <a:tc>
                  <a:txBody>
                    <a:bodyPr/>
                    <a:lstStyle/>
                    <a:p>
                      <a:pPr marL="50800">
                        <a:lnSpc>
                          <a:spcPts val="1350"/>
                        </a:lnSpc>
                        <a:spcAft>
                          <a:spcPts val="0"/>
                        </a:spcAft>
                      </a:pPr>
                      <a:r>
                        <a:rPr lang="tr-TR" sz="1800" dirty="0">
                          <a:effectLst/>
                        </a:rPr>
                        <a:t>Fen Bilimleri</a:t>
                      </a:r>
                      <a:endParaRPr lang="tr-TR" sz="1800" dirty="0">
                        <a:effectLst/>
                        <a:latin typeface="Calibri"/>
                        <a:ea typeface="Calibri"/>
                        <a:cs typeface="Arial"/>
                      </a:endParaRPr>
                    </a:p>
                  </a:txBody>
                  <a:tcPr marL="0" marR="0" marT="0" marB="0" anchor="b"/>
                </a:tc>
                <a:tc>
                  <a:txBody>
                    <a:bodyPr/>
                    <a:lstStyle/>
                    <a:p>
                      <a:pPr algn="ctr">
                        <a:lnSpc>
                          <a:spcPts val="1350"/>
                        </a:lnSpc>
                        <a:spcAft>
                          <a:spcPts val="0"/>
                        </a:spcAft>
                      </a:pPr>
                      <a:r>
                        <a:rPr lang="tr-TR" sz="1800" dirty="0">
                          <a:effectLst/>
                        </a:rPr>
                        <a:t>4</a:t>
                      </a:r>
                      <a:endParaRPr lang="tr-TR" sz="1800" dirty="0">
                        <a:effectLst/>
                        <a:latin typeface="Calibri"/>
                        <a:ea typeface="Calibri"/>
                        <a:cs typeface="Arial"/>
                      </a:endParaRPr>
                    </a:p>
                  </a:txBody>
                  <a:tcPr marL="0" marR="0" marT="0" marB="0" anchor="b"/>
                </a:tc>
              </a:tr>
              <a:tr h="257915">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r>
              <a:tr h="280845">
                <a:tc>
                  <a:txBody>
                    <a:bodyPr/>
                    <a:lstStyle/>
                    <a:p>
                      <a:pPr marL="50800">
                        <a:lnSpc>
                          <a:spcPts val="1335"/>
                        </a:lnSpc>
                        <a:spcAft>
                          <a:spcPts val="0"/>
                        </a:spcAft>
                      </a:pPr>
                      <a:r>
                        <a:rPr lang="tr-TR" sz="1800" dirty="0">
                          <a:effectLst/>
                        </a:rPr>
                        <a:t>T.C. İnkılap Tarihi ve </a:t>
                      </a:r>
                      <a:endParaRPr lang="tr-TR" sz="1800" dirty="0" smtClean="0">
                        <a:effectLst/>
                      </a:endParaRPr>
                    </a:p>
                    <a:p>
                      <a:pPr marL="50800">
                        <a:lnSpc>
                          <a:spcPts val="1335"/>
                        </a:lnSpc>
                        <a:spcAft>
                          <a:spcPts val="0"/>
                        </a:spcAft>
                      </a:pPr>
                      <a:endParaRPr lang="tr-TR" sz="1800" dirty="0" smtClean="0">
                        <a:effectLst/>
                      </a:endParaRPr>
                    </a:p>
                    <a:p>
                      <a:pPr marL="50800">
                        <a:lnSpc>
                          <a:spcPts val="1335"/>
                        </a:lnSpc>
                        <a:spcAft>
                          <a:spcPts val="0"/>
                        </a:spcAft>
                      </a:pPr>
                      <a:r>
                        <a:rPr lang="tr-TR" sz="1800" dirty="0" smtClean="0">
                          <a:effectLst/>
                        </a:rPr>
                        <a:t>Atatürkçülük</a:t>
                      </a:r>
                      <a:endParaRPr lang="tr-TR" sz="1800" dirty="0">
                        <a:effectLst/>
                        <a:latin typeface="Calibri"/>
                        <a:ea typeface="Calibri"/>
                        <a:cs typeface="Arial"/>
                      </a:endParaRPr>
                    </a:p>
                  </a:txBody>
                  <a:tcPr marL="0" marR="0" marT="0" marB="0" anchor="b"/>
                </a:tc>
                <a:tc>
                  <a:txBody>
                    <a:bodyPr/>
                    <a:lstStyle/>
                    <a:p>
                      <a:pPr algn="ctr">
                        <a:lnSpc>
                          <a:spcPts val="1335"/>
                        </a:lnSpc>
                        <a:spcAft>
                          <a:spcPts val="0"/>
                        </a:spcAft>
                      </a:pPr>
                      <a:r>
                        <a:rPr lang="tr-TR" sz="1800" dirty="0">
                          <a:effectLst/>
                        </a:rPr>
                        <a:t>1</a:t>
                      </a:r>
                      <a:endParaRPr lang="tr-TR" sz="1800" dirty="0">
                        <a:effectLst/>
                        <a:latin typeface="Calibri"/>
                        <a:ea typeface="Calibri"/>
                        <a:cs typeface="Arial"/>
                      </a:endParaRPr>
                    </a:p>
                  </a:txBody>
                  <a:tcPr marL="0" marR="0" marT="0" marB="0" anchor="b"/>
                </a:tc>
              </a:tr>
              <a:tr h="88025">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r>
              <a:tr h="293419">
                <a:tc>
                  <a:txBody>
                    <a:bodyPr/>
                    <a:lstStyle/>
                    <a:p>
                      <a:pPr marL="50800">
                        <a:lnSpc>
                          <a:spcPts val="1355"/>
                        </a:lnSpc>
                        <a:spcAft>
                          <a:spcPts val="0"/>
                        </a:spcAft>
                      </a:pPr>
                      <a:r>
                        <a:rPr lang="tr-TR" sz="1800" dirty="0">
                          <a:effectLst/>
                        </a:rPr>
                        <a:t>Din Kültürü ve Ahlak Bilgisi</a:t>
                      </a:r>
                      <a:endParaRPr lang="tr-TR" sz="1800" dirty="0">
                        <a:effectLst/>
                        <a:latin typeface="Calibri"/>
                        <a:ea typeface="Calibri"/>
                        <a:cs typeface="Arial"/>
                      </a:endParaRPr>
                    </a:p>
                  </a:txBody>
                  <a:tcPr marL="0" marR="0" marT="0" marB="0" anchor="b"/>
                </a:tc>
                <a:tc>
                  <a:txBody>
                    <a:bodyPr/>
                    <a:lstStyle/>
                    <a:p>
                      <a:pPr algn="ctr">
                        <a:lnSpc>
                          <a:spcPts val="1355"/>
                        </a:lnSpc>
                        <a:spcAft>
                          <a:spcPts val="0"/>
                        </a:spcAft>
                      </a:pPr>
                      <a:r>
                        <a:rPr lang="tr-TR" sz="1800" dirty="0">
                          <a:effectLst/>
                        </a:rPr>
                        <a:t>1</a:t>
                      </a:r>
                      <a:endParaRPr lang="tr-TR" sz="1800" dirty="0">
                        <a:effectLst/>
                        <a:latin typeface="Calibri"/>
                        <a:ea typeface="Calibri"/>
                        <a:cs typeface="Arial"/>
                      </a:endParaRPr>
                    </a:p>
                  </a:txBody>
                  <a:tcPr marL="0" marR="0" marT="0" marB="0" anchor="b"/>
                </a:tc>
              </a:tr>
              <a:tr h="257915">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c>
                  <a:txBody>
                    <a:bodyPr/>
                    <a:lstStyle/>
                    <a:p>
                      <a:pPr>
                        <a:spcAft>
                          <a:spcPts val="0"/>
                        </a:spcAft>
                      </a:pPr>
                      <a:r>
                        <a:rPr lang="tr-TR" sz="1800" dirty="0">
                          <a:effectLst/>
                        </a:rPr>
                        <a:t> </a:t>
                      </a:r>
                      <a:endParaRPr lang="tr-TR" sz="1800" dirty="0">
                        <a:effectLst/>
                        <a:latin typeface="Calibri"/>
                        <a:ea typeface="Calibri"/>
                        <a:cs typeface="Arial"/>
                      </a:endParaRPr>
                    </a:p>
                  </a:txBody>
                  <a:tcPr marL="0" marR="0" marT="0" marB="0" anchor="b"/>
                </a:tc>
              </a:tr>
              <a:tr h="280845">
                <a:tc>
                  <a:txBody>
                    <a:bodyPr/>
                    <a:lstStyle/>
                    <a:p>
                      <a:pPr marL="50800">
                        <a:lnSpc>
                          <a:spcPts val="1335"/>
                        </a:lnSpc>
                        <a:spcAft>
                          <a:spcPts val="0"/>
                        </a:spcAft>
                      </a:pPr>
                      <a:r>
                        <a:rPr lang="tr-TR" sz="1800" dirty="0">
                          <a:effectLst/>
                        </a:rPr>
                        <a:t>Yabancı Dil</a:t>
                      </a:r>
                      <a:endParaRPr lang="tr-TR" sz="1800" dirty="0">
                        <a:effectLst/>
                        <a:latin typeface="Calibri"/>
                        <a:ea typeface="Calibri"/>
                        <a:cs typeface="Arial"/>
                      </a:endParaRPr>
                    </a:p>
                  </a:txBody>
                  <a:tcPr marL="0" marR="0" marT="0" marB="0" anchor="b"/>
                </a:tc>
                <a:tc>
                  <a:txBody>
                    <a:bodyPr/>
                    <a:lstStyle/>
                    <a:p>
                      <a:pPr algn="ctr">
                        <a:lnSpc>
                          <a:spcPts val="1335"/>
                        </a:lnSpc>
                        <a:spcAft>
                          <a:spcPts val="0"/>
                        </a:spcAft>
                      </a:pPr>
                      <a:r>
                        <a:rPr lang="tr-TR" sz="1800" dirty="0">
                          <a:effectLst/>
                        </a:rPr>
                        <a:t>1</a:t>
                      </a:r>
                      <a:endParaRPr lang="tr-TR" sz="1800" dirty="0">
                        <a:effectLst/>
                        <a:latin typeface="Calibri"/>
                        <a:ea typeface="Calibri"/>
                        <a:cs typeface="Arial"/>
                      </a:endParaRPr>
                    </a:p>
                  </a:txBody>
                  <a:tcPr marL="0" marR="0" marT="0" marB="0" anchor="b"/>
                </a:tc>
              </a:tr>
              <a:tr h="0">
                <a:tc>
                  <a:txBody>
                    <a:bodyPr/>
                    <a:lstStyle/>
                    <a:p>
                      <a:pPr>
                        <a:spcAft>
                          <a:spcPts val="0"/>
                        </a:spcAft>
                      </a:pPr>
                      <a:r>
                        <a:rPr lang="tr-TR" sz="350" dirty="0">
                          <a:effectLst/>
                        </a:rPr>
                        <a:t> </a:t>
                      </a:r>
                      <a:endParaRPr lang="tr-TR" sz="1000" dirty="0">
                        <a:effectLst/>
                        <a:latin typeface="Calibri"/>
                        <a:ea typeface="Calibri"/>
                        <a:cs typeface="Arial"/>
                      </a:endParaRPr>
                    </a:p>
                  </a:txBody>
                  <a:tcPr marL="0" marR="0" marT="0" marB="0" anchor="b"/>
                </a:tc>
                <a:tc>
                  <a:txBody>
                    <a:bodyPr/>
                    <a:lstStyle/>
                    <a:p>
                      <a:pPr>
                        <a:spcAft>
                          <a:spcPts val="0"/>
                        </a:spcAft>
                      </a:pPr>
                      <a:r>
                        <a:rPr lang="tr-TR" sz="350" dirty="0">
                          <a:effectLst/>
                        </a:rPr>
                        <a:t> </a:t>
                      </a:r>
                      <a:endParaRPr lang="tr-TR" sz="1000" dirty="0">
                        <a:effectLst/>
                        <a:latin typeface="Calibri"/>
                        <a:ea typeface="Calibri"/>
                        <a:cs typeface="Arial"/>
                      </a:endParaRPr>
                    </a:p>
                  </a:txBody>
                  <a:tcPr marL="0" marR="0" marT="0" marB="0" anchor="b"/>
                </a:tc>
              </a:tr>
            </a:tbl>
          </a:graphicData>
        </a:graphic>
      </p:graphicFrame>
    </p:spTree>
    <p:extLst>
      <p:ext uri="{BB962C8B-B14F-4D97-AF65-F5344CB8AC3E}">
        <p14:creationId xmlns:p14="http://schemas.microsoft.com/office/powerpoint/2010/main" val="3708263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4" name="Oval 3"/>
          <p:cNvSpPr/>
          <p:nvPr/>
        </p:nvSpPr>
        <p:spPr>
          <a:xfrm>
            <a:off x="1524660" y="1765629"/>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Serbest Form 4"/>
          <p:cNvSpPr/>
          <p:nvPr/>
        </p:nvSpPr>
        <p:spPr>
          <a:xfrm>
            <a:off x="2771800" y="1844824"/>
            <a:ext cx="5472684" cy="1304647"/>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3600" i="1" kern="1200" dirty="0" smtClean="0">
                <a:solidFill>
                  <a:schemeClr val="bg1"/>
                </a:solidFill>
              </a:rPr>
              <a:t>Sınav Sonuçlarının Bildirilmesi</a:t>
            </a:r>
            <a:endParaRPr lang="tr-TR" sz="3600" i="1" kern="1200" dirty="0">
              <a:solidFill>
                <a:schemeClr val="bg1"/>
              </a:solidFill>
            </a:endParaRPr>
          </a:p>
        </p:txBody>
      </p:sp>
      <p:sp>
        <p:nvSpPr>
          <p:cNvPr id="7" name="Oval 6"/>
          <p:cNvSpPr/>
          <p:nvPr/>
        </p:nvSpPr>
        <p:spPr>
          <a:xfrm>
            <a:off x="1489697" y="401654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6" name="Serbest Form 5"/>
          <p:cNvSpPr/>
          <p:nvPr/>
        </p:nvSpPr>
        <p:spPr>
          <a:xfrm>
            <a:off x="2483768" y="3789040"/>
            <a:ext cx="5472684" cy="1944216"/>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lvl="0" algn="ctr" defTabSz="1155700">
              <a:lnSpc>
                <a:spcPct val="90000"/>
              </a:lnSpc>
              <a:spcBef>
                <a:spcPct val="0"/>
              </a:spcBef>
              <a:spcAft>
                <a:spcPct val="35000"/>
              </a:spcAft>
            </a:pPr>
            <a:r>
              <a:rPr lang="tr-TR" sz="3600" dirty="0" smtClean="0">
                <a:solidFill>
                  <a:schemeClr val="bg1"/>
                </a:solidFill>
              </a:rPr>
              <a:t>16 Temmuz </a:t>
            </a:r>
            <a:r>
              <a:rPr lang="tr-TR" sz="3600" kern="1200" dirty="0" smtClean="0">
                <a:solidFill>
                  <a:schemeClr val="bg1"/>
                </a:solidFill>
              </a:rPr>
              <a:t>2020 </a:t>
            </a:r>
          </a:p>
          <a:p>
            <a:pPr lvl="0" algn="ctr" defTabSz="1155700">
              <a:lnSpc>
                <a:spcPct val="90000"/>
              </a:lnSpc>
              <a:spcBef>
                <a:spcPct val="0"/>
              </a:spcBef>
              <a:spcAft>
                <a:spcPct val="35000"/>
              </a:spcAft>
            </a:pPr>
            <a:r>
              <a:rPr lang="tr-TR" sz="3600" dirty="0" smtClean="0">
                <a:solidFill>
                  <a:schemeClr val="bg1"/>
                </a:solidFill>
              </a:rPr>
              <a:t> www.meb.gov.tr</a:t>
            </a:r>
            <a:endParaRPr lang="tr-TR" sz="3600" kern="1200" dirty="0">
              <a:solidFill>
                <a:schemeClr val="bg1"/>
              </a:solidFill>
            </a:endParaRPr>
          </a:p>
        </p:txBody>
      </p:sp>
    </p:spTree>
    <p:extLst>
      <p:ext uri="{BB962C8B-B14F-4D97-AF65-F5344CB8AC3E}">
        <p14:creationId xmlns:p14="http://schemas.microsoft.com/office/powerpoint/2010/main" val="3739325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107064439"/>
              </p:ext>
            </p:extLst>
          </p:nvPr>
        </p:nvGraphicFramePr>
        <p:xfrm>
          <a:off x="323528" y="1988840"/>
          <a:ext cx="8280920" cy="4016736"/>
        </p:xfrm>
        <a:graphic>
          <a:graphicData uri="http://schemas.openxmlformats.org/drawingml/2006/table">
            <a:tbl>
              <a:tblPr firstRow="1" firstCol="1" lastRow="1" lastCol="1" bandRow="1" bandCol="1">
                <a:tableStyleId>{5C22544A-7EE6-4342-B048-85BDC9FD1C3A}</a:tableStyleId>
              </a:tblPr>
              <a:tblGrid>
                <a:gridCol w="4333939"/>
                <a:gridCol w="3946981"/>
              </a:tblGrid>
              <a:tr h="1080120">
                <a:tc gridSpan="2">
                  <a:txBody>
                    <a:bodyPr/>
                    <a:lstStyle/>
                    <a:p>
                      <a:pPr marL="1299210">
                        <a:lnSpc>
                          <a:spcPts val="1280"/>
                        </a:lnSpc>
                        <a:spcBef>
                          <a:spcPts val="440"/>
                        </a:spcBef>
                        <a:spcAft>
                          <a:spcPts val="0"/>
                        </a:spcAft>
                      </a:pPr>
                      <a:endParaRPr lang="tr-TR" sz="14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1299210">
                        <a:lnSpc>
                          <a:spcPts val="1280"/>
                        </a:lnSpc>
                        <a:spcBef>
                          <a:spcPts val="440"/>
                        </a:spcBef>
                        <a:spcAft>
                          <a:spcPts val="0"/>
                        </a:spcAft>
                      </a:pPr>
                      <a:r>
                        <a:rPr lang="tr-TR" sz="14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p>
                    <a:p>
                      <a:pPr marL="1299210" algn="l">
                        <a:lnSpc>
                          <a:spcPts val="1280"/>
                        </a:lnSpc>
                        <a:spcBef>
                          <a:spcPts val="440"/>
                        </a:spcBef>
                        <a:spcAft>
                          <a:spcPts val="0"/>
                        </a:spcAft>
                      </a:pPr>
                      <a:r>
                        <a:rPr lang="tr-TR" sz="14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lang="en-US"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20</a:t>
                      </a:r>
                      <a:r>
                        <a:rPr lang="tr-TR"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20</a:t>
                      </a:r>
                      <a:r>
                        <a:rPr lang="en-US"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MERKEZÎ SINAV UYGULAMA TAKVİMİ</a:t>
                      </a:r>
                      <a:endParaRPr lang="tr-TR"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chemeClr val="accent4">
                        <a:lumMod val="40000"/>
                        <a:lumOff val="60000"/>
                      </a:schemeClr>
                    </a:solidFill>
                  </a:tcPr>
                </a:tc>
                <a:tc hMerge="1">
                  <a:txBody>
                    <a:bodyPr/>
                    <a:lstStyle/>
                    <a:p>
                      <a:endParaRPr lang="tr-TR"/>
                    </a:p>
                  </a:txBody>
                  <a:tcPr/>
                </a:tc>
              </a:tr>
              <a:tr h="1525713">
                <a:tc>
                  <a:txBody>
                    <a:bodyPr/>
                    <a:lstStyle/>
                    <a:p>
                      <a:pPr marL="43815">
                        <a:spcBef>
                          <a:spcPts val="440"/>
                        </a:spcBef>
                        <a:spcAft>
                          <a:spcPts val="0"/>
                        </a:spcAft>
                      </a:pPr>
                      <a:r>
                        <a:rPr lang="en-US" sz="24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endParaRPr lang="tr-TR" sz="24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73660" marR="66675" algn="ctr">
                        <a:spcBef>
                          <a:spcPts val="440"/>
                        </a:spcBef>
                        <a:spcAft>
                          <a:spcPts val="0"/>
                        </a:spcAft>
                      </a:pPr>
                      <a:r>
                        <a:rPr lang="en-US" sz="2400" b="0" dirty="0" err="1">
                          <a:solidFill>
                            <a:schemeClr val="bg1"/>
                          </a:solidFill>
                          <a:effectLst/>
                          <a:latin typeface="Segoe UI" panose="020B0502040204020203" pitchFamily="34" charset="0"/>
                          <a:ea typeface="Segoe UI" panose="020B0502040204020203" pitchFamily="34" charset="0"/>
                          <a:cs typeface="Segoe UI" panose="020B0502040204020203" pitchFamily="34" charset="0"/>
                        </a:rPr>
                        <a:t>Sınav</a:t>
                      </a:r>
                      <a:r>
                        <a:rPr lang="en-US" sz="24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lang="en-US" sz="2400" b="0" dirty="0" err="1">
                          <a:solidFill>
                            <a:schemeClr val="bg1"/>
                          </a:solidFill>
                          <a:effectLst/>
                          <a:latin typeface="Segoe UI" panose="020B0502040204020203" pitchFamily="34" charset="0"/>
                          <a:ea typeface="Segoe UI" panose="020B0502040204020203" pitchFamily="34" charset="0"/>
                          <a:cs typeface="Segoe UI" panose="020B0502040204020203" pitchFamily="34" charset="0"/>
                        </a:rPr>
                        <a:t>Tarihi</a:t>
                      </a:r>
                      <a:endParaRPr lang="tr-TR" sz="24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chemeClr val="accent6">
                        <a:lumMod val="60000"/>
                        <a:lumOff val="40000"/>
                      </a:schemeClr>
                    </a:solidFill>
                  </a:tcPr>
                </a:tc>
                <a:tc>
                  <a:txBody>
                    <a:bodyPr/>
                    <a:lstStyle/>
                    <a:p>
                      <a:pPr marL="43815">
                        <a:spcBef>
                          <a:spcPts val="50"/>
                        </a:spcBef>
                        <a:spcAft>
                          <a:spcPts val="0"/>
                        </a:spcAft>
                      </a:pPr>
                      <a:r>
                        <a:rPr lang="en-US" sz="24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endParaRPr lang="tr-TR" sz="2400" b="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195580" marR="189230" indent="1905" algn="ctr">
                        <a:lnSpc>
                          <a:spcPts val="1350"/>
                        </a:lnSpc>
                        <a:spcBef>
                          <a:spcPts val="440"/>
                        </a:spcBef>
                        <a:spcAft>
                          <a:spcPts val="0"/>
                        </a:spcAft>
                      </a:pPr>
                      <a:endParaRPr lang="tr-TR" sz="2400" b="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195580" marR="189230" indent="1905" algn="ctr">
                        <a:lnSpc>
                          <a:spcPts val="1350"/>
                        </a:lnSpc>
                        <a:spcBef>
                          <a:spcPts val="440"/>
                        </a:spcBef>
                        <a:spcAft>
                          <a:spcPts val="0"/>
                        </a:spcAft>
                      </a:pPr>
                      <a:r>
                        <a:rPr lang="tr-TR" sz="2400" b="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Sınav </a:t>
                      </a:r>
                      <a:r>
                        <a:rPr lang="en-US" sz="2400" b="0" dirty="0" err="1"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Sonuçlarının</a:t>
                      </a:r>
                      <a:r>
                        <a:rPr lang="tr-TR" sz="2400" b="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İlânı</a:t>
                      </a:r>
                    </a:p>
                    <a:p>
                      <a:pPr marL="195580" marR="189230" indent="1905" algn="ctr">
                        <a:lnSpc>
                          <a:spcPts val="1350"/>
                        </a:lnSpc>
                        <a:spcBef>
                          <a:spcPts val="440"/>
                        </a:spcBef>
                        <a:spcAft>
                          <a:spcPts val="0"/>
                        </a:spcAft>
                      </a:pPr>
                      <a:endParaRPr lang="tr-TR" sz="2400" b="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195580" marR="189230" indent="1905" algn="ctr">
                        <a:lnSpc>
                          <a:spcPts val="1350"/>
                        </a:lnSpc>
                        <a:spcBef>
                          <a:spcPts val="440"/>
                        </a:spcBef>
                        <a:spcAft>
                          <a:spcPts val="0"/>
                        </a:spcAft>
                      </a:pPr>
                      <a:r>
                        <a:rPr lang="en-US" sz="2400" b="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endParaRPr lang="tr-TR" sz="2400" b="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chemeClr val="accent6">
                        <a:lumMod val="60000"/>
                        <a:lumOff val="40000"/>
                      </a:schemeClr>
                    </a:solidFill>
                  </a:tcPr>
                </a:tc>
              </a:tr>
              <a:tr h="1410903">
                <a:tc>
                  <a:txBody>
                    <a:bodyPr/>
                    <a:lstStyle/>
                    <a:p>
                      <a:pPr marL="43815">
                        <a:spcBef>
                          <a:spcPts val="5"/>
                        </a:spcBef>
                        <a:spcAft>
                          <a:spcPts val="0"/>
                        </a:spcAft>
                      </a:pPr>
                      <a:r>
                        <a:rPr lang="en-US"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endParaRPr lang="tr-TR"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73660" marR="67945" algn="ctr">
                        <a:spcBef>
                          <a:spcPts val="440"/>
                        </a:spcBef>
                        <a:spcAft>
                          <a:spcPts val="0"/>
                        </a:spcAft>
                      </a:pPr>
                      <a:r>
                        <a:rPr lang="tr-TR"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20</a:t>
                      </a:r>
                      <a:r>
                        <a:rPr lang="en-US"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lang="en-US" sz="2000" dirty="0" err="1">
                          <a:solidFill>
                            <a:schemeClr val="bg1"/>
                          </a:solidFill>
                          <a:effectLst/>
                          <a:latin typeface="Segoe UI" panose="020B0502040204020203" pitchFamily="34" charset="0"/>
                          <a:ea typeface="Segoe UI" panose="020B0502040204020203" pitchFamily="34" charset="0"/>
                          <a:cs typeface="Segoe UI" panose="020B0502040204020203" pitchFamily="34" charset="0"/>
                        </a:rPr>
                        <a:t>Haziran</a:t>
                      </a:r>
                      <a:r>
                        <a:rPr lang="en-US"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lang="en-US"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20</a:t>
                      </a:r>
                      <a:r>
                        <a:rPr lang="tr-TR"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20</a:t>
                      </a:r>
                      <a:endParaRPr lang="tr-TR"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chemeClr val="accent6">
                        <a:lumMod val="60000"/>
                        <a:lumOff val="40000"/>
                      </a:schemeClr>
                    </a:solidFill>
                  </a:tcPr>
                </a:tc>
                <a:tc>
                  <a:txBody>
                    <a:bodyPr/>
                    <a:lstStyle/>
                    <a:p>
                      <a:pPr marL="43815">
                        <a:spcBef>
                          <a:spcPts val="5"/>
                        </a:spcBef>
                        <a:spcAft>
                          <a:spcPts val="0"/>
                        </a:spcAft>
                      </a:pPr>
                      <a:r>
                        <a:rPr lang="en-US"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endParaRPr lang="tr-TR"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68580" algn="ctr">
                        <a:spcBef>
                          <a:spcPts val="440"/>
                        </a:spcBef>
                        <a:spcAft>
                          <a:spcPts val="0"/>
                        </a:spcAft>
                      </a:pPr>
                      <a:r>
                        <a:rPr lang="tr-TR"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16 Temmuz</a:t>
                      </a:r>
                      <a:r>
                        <a:rPr lang="en-US"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20</a:t>
                      </a:r>
                      <a:r>
                        <a:rPr lang="tr-TR" sz="20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20</a:t>
                      </a:r>
                      <a:endParaRPr lang="tr-TR" sz="2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174676786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5" name="Yuvarlatılmış Dikdörtgen 4"/>
          <p:cNvSpPr/>
          <p:nvPr/>
        </p:nvSpPr>
        <p:spPr>
          <a:xfrm>
            <a:off x="755576" y="1860484"/>
            <a:ext cx="3240360" cy="4088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u="sng" dirty="0" smtClean="0">
              <a:solidFill>
                <a:schemeClr val="bg1"/>
              </a:solidFill>
            </a:endParaRPr>
          </a:p>
          <a:p>
            <a:pPr algn="ctr"/>
            <a:endParaRPr lang="tr-TR" u="sng" dirty="0">
              <a:solidFill>
                <a:schemeClr val="bg1"/>
              </a:solidFill>
            </a:endParaRPr>
          </a:p>
          <a:p>
            <a:pPr algn="ctr"/>
            <a:endParaRPr lang="tr-TR" u="sng" dirty="0" smtClean="0">
              <a:solidFill>
                <a:schemeClr val="bg1"/>
              </a:solidFill>
            </a:endParaRPr>
          </a:p>
          <a:p>
            <a:pPr algn="ctr"/>
            <a:endParaRPr lang="tr-TR" u="sng" dirty="0">
              <a:solidFill>
                <a:schemeClr val="bg1"/>
              </a:solidFill>
            </a:endParaRPr>
          </a:p>
          <a:p>
            <a:pPr algn="ctr"/>
            <a:endParaRPr lang="tr-TR" u="sng" dirty="0" smtClean="0">
              <a:solidFill>
                <a:schemeClr val="bg1"/>
              </a:solidFill>
            </a:endParaRPr>
          </a:p>
          <a:p>
            <a:pPr algn="ctr"/>
            <a:endParaRPr lang="tr-TR" u="sng" dirty="0">
              <a:solidFill>
                <a:schemeClr val="bg1"/>
              </a:solidFill>
            </a:endParaRPr>
          </a:p>
          <a:p>
            <a:pPr algn="ctr"/>
            <a:endParaRPr lang="tr-TR" u="sng" dirty="0" smtClean="0">
              <a:solidFill>
                <a:schemeClr val="bg1"/>
              </a:solidFill>
            </a:endParaRPr>
          </a:p>
          <a:p>
            <a:pPr algn="ctr"/>
            <a:endParaRPr lang="tr-TR" u="sng" dirty="0">
              <a:solidFill>
                <a:schemeClr val="bg1"/>
              </a:solidFill>
            </a:endParaRPr>
          </a:p>
          <a:p>
            <a:pPr algn="ctr"/>
            <a:r>
              <a:rPr lang="tr-TR" u="sng" dirty="0" smtClean="0">
                <a:solidFill>
                  <a:schemeClr val="bg1"/>
                </a:solidFill>
              </a:rPr>
              <a:t>Merkezî sınavla öğrenci alan liseler </a:t>
            </a:r>
          </a:p>
          <a:p>
            <a:pPr algn="ctr"/>
            <a:endParaRPr lang="tr-TR" u="sng" dirty="0" smtClean="0">
              <a:solidFill>
                <a:schemeClr val="bg1"/>
              </a:solidFill>
            </a:endParaRPr>
          </a:p>
          <a:p>
            <a:pPr marL="285750" indent="-285750">
              <a:lnSpc>
                <a:spcPct val="150000"/>
              </a:lnSpc>
              <a:buFont typeface="Arial" panose="020B0604020202020204" pitchFamily="34" charset="0"/>
              <a:buChar char="•"/>
            </a:pPr>
            <a:r>
              <a:rPr lang="tr-TR" dirty="0" smtClean="0">
                <a:solidFill>
                  <a:schemeClr val="bg1"/>
                </a:solidFill>
              </a:rPr>
              <a:t>Fen Liseleri</a:t>
            </a:r>
          </a:p>
          <a:p>
            <a:pPr marL="285750" indent="-285750">
              <a:lnSpc>
                <a:spcPct val="150000"/>
              </a:lnSpc>
              <a:buFont typeface="Arial" panose="020B0604020202020204" pitchFamily="34" charset="0"/>
              <a:buChar char="•"/>
            </a:pPr>
            <a:r>
              <a:rPr lang="tr-TR" dirty="0" smtClean="0">
                <a:solidFill>
                  <a:schemeClr val="bg1"/>
                </a:solidFill>
              </a:rPr>
              <a:t>Sosyal Bilimler Liseleri</a:t>
            </a:r>
          </a:p>
          <a:p>
            <a:pPr marL="285750" indent="-285750">
              <a:lnSpc>
                <a:spcPct val="150000"/>
              </a:lnSpc>
              <a:buFont typeface="Arial" panose="020B0604020202020204" pitchFamily="34" charset="0"/>
              <a:buChar char="•"/>
            </a:pPr>
            <a:r>
              <a:rPr lang="tr-TR" dirty="0" smtClean="0">
                <a:solidFill>
                  <a:schemeClr val="bg1"/>
                </a:solidFill>
              </a:rPr>
              <a:t>Proje Okulları</a:t>
            </a:r>
          </a:p>
          <a:p>
            <a:pPr marL="285750" indent="-285750">
              <a:lnSpc>
                <a:spcPct val="150000"/>
              </a:lnSpc>
              <a:buFont typeface="Arial" panose="020B0604020202020204" pitchFamily="34" charset="0"/>
              <a:buChar char="•"/>
            </a:pPr>
            <a:r>
              <a:rPr lang="tr-TR" dirty="0" smtClean="0">
                <a:solidFill>
                  <a:schemeClr val="bg1"/>
                </a:solidFill>
              </a:rPr>
              <a:t>Anadolu Teknik Liseleri</a:t>
            </a:r>
          </a:p>
          <a:p>
            <a:pPr marL="285750" indent="-285750">
              <a:buFont typeface="Arial" panose="020B0604020202020204" pitchFamily="34" charset="0"/>
              <a:buChar char="•"/>
            </a:pPr>
            <a:endParaRPr lang="tr-TR" dirty="0" smtClean="0">
              <a:solidFill>
                <a:schemeClr val="bg1"/>
              </a:solidFill>
            </a:endParaRPr>
          </a:p>
          <a:p>
            <a:pPr algn="ctr"/>
            <a:endParaRPr lang="tr-TR" u="sng" dirty="0">
              <a:solidFill>
                <a:schemeClr val="bg1"/>
              </a:solidFill>
            </a:endParaRPr>
          </a:p>
          <a:p>
            <a:pPr algn="ctr"/>
            <a:endParaRPr lang="tr-TR" u="sng" dirty="0" smtClean="0">
              <a:solidFill>
                <a:schemeClr val="bg1"/>
              </a:solidFill>
            </a:endParaRPr>
          </a:p>
          <a:p>
            <a:pPr algn="ctr"/>
            <a:endParaRPr lang="tr-TR" u="sng" dirty="0">
              <a:solidFill>
                <a:schemeClr val="bg1"/>
              </a:solidFill>
            </a:endParaRPr>
          </a:p>
          <a:p>
            <a:pPr algn="ctr"/>
            <a:endParaRPr lang="tr-TR" u="sng" dirty="0" smtClean="0">
              <a:solidFill>
                <a:schemeClr val="bg1"/>
              </a:solidFill>
            </a:endParaRPr>
          </a:p>
          <a:p>
            <a:pPr algn="ctr"/>
            <a:endParaRPr lang="tr-TR" u="sng" dirty="0">
              <a:solidFill>
                <a:schemeClr val="bg1"/>
              </a:solidFill>
            </a:endParaRPr>
          </a:p>
          <a:p>
            <a:pPr algn="ctr"/>
            <a:endParaRPr lang="tr-TR" u="sng" dirty="0" smtClean="0">
              <a:solidFill>
                <a:schemeClr val="bg1"/>
              </a:solidFill>
            </a:endParaRPr>
          </a:p>
          <a:p>
            <a:pPr algn="ctr"/>
            <a:endParaRPr lang="tr-TR" u="sng" dirty="0">
              <a:solidFill>
                <a:schemeClr val="bg1"/>
              </a:solidFill>
            </a:endParaRPr>
          </a:p>
          <a:p>
            <a:pPr algn="ctr"/>
            <a:endParaRPr lang="tr-TR" u="sng" dirty="0" smtClean="0">
              <a:solidFill>
                <a:schemeClr val="bg1"/>
              </a:solidFill>
            </a:endParaRPr>
          </a:p>
          <a:p>
            <a:pPr algn="ctr"/>
            <a:endParaRPr lang="tr-TR" u="sng" dirty="0">
              <a:solidFill>
                <a:schemeClr val="bg1"/>
              </a:solidFill>
            </a:endParaRPr>
          </a:p>
          <a:p>
            <a:pPr algn="ctr"/>
            <a:endParaRPr lang="tr-TR" u="sng" dirty="0">
              <a:solidFill>
                <a:schemeClr val="bg1"/>
              </a:solidFill>
            </a:endParaRPr>
          </a:p>
        </p:txBody>
      </p:sp>
      <p:sp>
        <p:nvSpPr>
          <p:cNvPr id="7" name="Yuvarlatılmış Dikdörtgen 6"/>
          <p:cNvSpPr/>
          <p:nvPr/>
        </p:nvSpPr>
        <p:spPr>
          <a:xfrm>
            <a:off x="4932040" y="1884319"/>
            <a:ext cx="3600400" cy="413696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u="sng" dirty="0" smtClean="0">
                <a:solidFill>
                  <a:schemeClr val="bg1"/>
                </a:solidFill>
              </a:rPr>
              <a:t>Kayıt alanına göre (sınavsız) öğrenci alan liseler </a:t>
            </a:r>
          </a:p>
          <a:p>
            <a:pPr algn="ctr"/>
            <a:endParaRPr lang="tr-TR" u="sng" dirty="0" smtClean="0">
              <a:solidFill>
                <a:schemeClr val="bg1"/>
              </a:solidFill>
            </a:endParaRPr>
          </a:p>
          <a:p>
            <a:pPr marL="285750" indent="-285750">
              <a:lnSpc>
                <a:spcPct val="150000"/>
              </a:lnSpc>
              <a:buFont typeface="Arial" panose="020B0604020202020204" pitchFamily="34" charset="0"/>
              <a:buChar char="•"/>
            </a:pPr>
            <a:r>
              <a:rPr lang="tr-TR" dirty="0" smtClean="0">
                <a:solidFill>
                  <a:schemeClr val="bg1"/>
                </a:solidFill>
              </a:rPr>
              <a:t>Anadolu Liseleri</a:t>
            </a:r>
          </a:p>
          <a:p>
            <a:pPr marL="285750" indent="-285750">
              <a:lnSpc>
                <a:spcPct val="150000"/>
              </a:lnSpc>
              <a:buFont typeface="Arial" panose="020B0604020202020204" pitchFamily="34" charset="0"/>
              <a:buChar char="•"/>
            </a:pPr>
            <a:r>
              <a:rPr lang="tr-TR" dirty="0" smtClean="0">
                <a:solidFill>
                  <a:schemeClr val="bg1"/>
                </a:solidFill>
              </a:rPr>
              <a:t>Meslek Liseleri</a:t>
            </a:r>
          </a:p>
          <a:p>
            <a:pPr marL="285750" indent="-285750">
              <a:lnSpc>
                <a:spcPct val="150000"/>
              </a:lnSpc>
              <a:buFont typeface="Arial" panose="020B0604020202020204" pitchFamily="34" charset="0"/>
              <a:buChar char="•"/>
            </a:pPr>
            <a:r>
              <a:rPr lang="tr-TR" dirty="0" smtClean="0">
                <a:solidFill>
                  <a:schemeClr val="bg1"/>
                </a:solidFill>
              </a:rPr>
              <a:t>Anadolu İmam Hatip Liseleri</a:t>
            </a:r>
            <a:endParaRPr lang="tr-TR" dirty="0">
              <a:solidFill>
                <a:schemeClr val="bg1"/>
              </a:solidFill>
            </a:endParaRPr>
          </a:p>
        </p:txBody>
      </p:sp>
    </p:spTree>
    <p:extLst>
      <p:ext uri="{BB962C8B-B14F-4D97-AF65-F5344CB8AC3E}">
        <p14:creationId xmlns:p14="http://schemas.microsoft.com/office/powerpoint/2010/main" val="509497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animEffect transition="in" filter="wipe(down)">
                                      <p:cBhvr>
                                        <p:cTn id="11" dur="500"/>
                                        <p:tgtEl>
                                          <p:spTgt spid="5">
                                            <p:txEl>
                                              <p:pRg st="8" end="8"/>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5">
                                            <p:txEl>
                                              <p:pRg st="10" end="10"/>
                                            </p:txEl>
                                          </p:spTgt>
                                        </p:tgtEl>
                                        <p:attrNameLst>
                                          <p:attrName>style.visibility</p:attrName>
                                        </p:attrNameLst>
                                      </p:cBhvr>
                                      <p:to>
                                        <p:strVal val="visible"/>
                                      </p:to>
                                    </p:set>
                                    <p:animEffect transition="in" filter="wipe(down)">
                                      <p:cBhvr>
                                        <p:cTn id="14" dur="500"/>
                                        <p:tgtEl>
                                          <p:spTgt spid="5">
                                            <p:txEl>
                                              <p:pRg st="10" end="1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animEffect transition="in" filter="wipe(down)">
                                      <p:cBhvr>
                                        <p:cTn id="17" dur="500"/>
                                        <p:tgtEl>
                                          <p:spTgt spid="5">
                                            <p:txEl>
                                              <p:pRg st="11" end="1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12" end="12"/>
                                            </p:txEl>
                                          </p:spTgt>
                                        </p:tgtEl>
                                        <p:attrNameLst>
                                          <p:attrName>style.visibility</p:attrName>
                                        </p:attrNameLst>
                                      </p:cBhvr>
                                      <p:to>
                                        <p:strVal val="visible"/>
                                      </p:to>
                                    </p:set>
                                    <p:animEffect transition="in" filter="wipe(down)">
                                      <p:cBhvr>
                                        <p:cTn id="20" dur="500"/>
                                        <p:tgtEl>
                                          <p:spTgt spid="5">
                                            <p:txEl>
                                              <p:pRg st="12" end="1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13" end="13"/>
                                            </p:txEl>
                                          </p:spTgt>
                                        </p:tgtEl>
                                        <p:attrNameLst>
                                          <p:attrName>style.visibility</p:attrName>
                                        </p:attrNameLst>
                                      </p:cBhvr>
                                      <p:to>
                                        <p:strVal val="visible"/>
                                      </p:to>
                                    </p:set>
                                    <p:animEffect transition="in" filter="wipe(down)">
                                      <p:cBhvr>
                                        <p:cTn id="23" dur="500"/>
                                        <p:tgtEl>
                                          <p:spTgt spid="5">
                                            <p:txEl>
                                              <p:pRg st="13" end="1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down)">
                                      <p:cBhvr>
                                        <p:cTn id="35" dur="500"/>
                                        <p:tgtEl>
                                          <p:spTgt spid="7">
                                            <p:txEl>
                                              <p:pRg st="2" end="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wipe(down)">
                                      <p:cBhvr>
                                        <p:cTn id="38" dur="500"/>
                                        <p:tgtEl>
                                          <p:spTgt spid="7">
                                            <p:txEl>
                                              <p:pRg st="3" end="3"/>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wipe(down)">
                                      <p:cBhvr>
                                        <p:cTn id="4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graphicFrame>
        <p:nvGraphicFramePr>
          <p:cNvPr id="4" name="İçerik Yer Tutucusu 3"/>
          <p:cNvGraphicFramePr>
            <a:graphicFrameLocks/>
          </p:cNvGraphicFramePr>
          <p:nvPr>
            <p:extLst>
              <p:ext uri="{D42A27DB-BD31-4B8C-83A1-F6EECF244321}">
                <p14:modId xmlns:p14="http://schemas.microsoft.com/office/powerpoint/2010/main" val="103454555"/>
              </p:ext>
            </p:extLst>
          </p:nvPr>
        </p:nvGraphicFramePr>
        <p:xfrm>
          <a:off x="691952" y="1709192"/>
          <a:ext cx="7848872" cy="4114800"/>
        </p:xfrm>
        <a:graphic>
          <a:graphicData uri="http://schemas.openxmlformats.org/drawingml/2006/table">
            <a:tbl>
              <a:tblPr firstRow="1" bandRow="1">
                <a:tableStyleId>{5C22544A-7EE6-4342-B048-85BDC9FD1C3A}</a:tableStyleId>
              </a:tblPr>
              <a:tblGrid>
                <a:gridCol w="1725956"/>
                <a:gridCol w="3116624"/>
                <a:gridCol w="1629756"/>
                <a:gridCol w="1376536"/>
              </a:tblGrid>
              <a:tr h="590168">
                <a:tc>
                  <a:txBody>
                    <a:bodyPr/>
                    <a:lstStyle/>
                    <a:p>
                      <a:pPr algn="ctr"/>
                      <a:r>
                        <a:rPr lang="tr-TR" dirty="0" smtClean="0">
                          <a:solidFill>
                            <a:srgbClr val="FF0000"/>
                          </a:solidFill>
                        </a:rPr>
                        <a:t>İlçe</a:t>
                      </a:r>
                      <a:endParaRPr lang="tr-TR" dirty="0">
                        <a:solidFill>
                          <a:srgbClr val="FF0000"/>
                        </a:solidFill>
                      </a:endParaRPr>
                    </a:p>
                  </a:txBody>
                  <a:tcPr>
                    <a:solidFill>
                      <a:schemeClr val="accent3">
                        <a:lumMod val="60000"/>
                        <a:lumOff val="40000"/>
                      </a:schemeClr>
                    </a:solidFill>
                  </a:tcPr>
                </a:tc>
                <a:tc>
                  <a:txBody>
                    <a:bodyPr/>
                    <a:lstStyle/>
                    <a:p>
                      <a:pPr algn="ctr"/>
                      <a:r>
                        <a:rPr lang="tr-TR" dirty="0" smtClean="0">
                          <a:solidFill>
                            <a:srgbClr val="FF0000"/>
                          </a:solidFill>
                        </a:rPr>
                        <a:t>Okulun Adı</a:t>
                      </a:r>
                      <a:endParaRPr lang="tr-TR" dirty="0">
                        <a:solidFill>
                          <a:srgbClr val="FF0000"/>
                        </a:solidFill>
                      </a:endParaRPr>
                    </a:p>
                  </a:txBody>
                  <a:tcPr>
                    <a:solidFill>
                      <a:schemeClr val="accent3">
                        <a:lumMod val="60000"/>
                        <a:lumOff val="40000"/>
                      </a:schemeClr>
                    </a:solidFill>
                  </a:tcPr>
                </a:tc>
                <a:tc>
                  <a:txBody>
                    <a:bodyPr/>
                    <a:lstStyle/>
                    <a:p>
                      <a:pPr algn="ctr"/>
                      <a:r>
                        <a:rPr lang="tr-TR" dirty="0" smtClean="0">
                          <a:solidFill>
                            <a:srgbClr val="FF0000"/>
                          </a:solidFill>
                        </a:rPr>
                        <a:t>Yerleştirme Şekli</a:t>
                      </a:r>
                      <a:endParaRPr lang="tr-TR" dirty="0">
                        <a:solidFill>
                          <a:srgbClr val="FF0000"/>
                        </a:solidFill>
                      </a:endParaRPr>
                    </a:p>
                  </a:txBody>
                  <a:tcPr>
                    <a:solidFill>
                      <a:schemeClr val="accent3">
                        <a:lumMod val="60000"/>
                        <a:lumOff val="40000"/>
                      </a:schemeClr>
                    </a:solidFill>
                  </a:tcPr>
                </a:tc>
                <a:tc>
                  <a:txBody>
                    <a:bodyPr/>
                    <a:lstStyle/>
                    <a:p>
                      <a:pPr algn="ctr"/>
                      <a:r>
                        <a:rPr lang="tr-TR" dirty="0" smtClean="0">
                          <a:solidFill>
                            <a:srgbClr val="FF0000"/>
                          </a:solidFill>
                        </a:rPr>
                        <a:t>Kontenjan</a:t>
                      </a:r>
                      <a:endParaRPr lang="tr-TR" dirty="0">
                        <a:solidFill>
                          <a:srgbClr val="FF0000"/>
                        </a:solidFill>
                      </a:endParaRPr>
                    </a:p>
                  </a:txBody>
                  <a:tcPr>
                    <a:solidFill>
                      <a:schemeClr val="accent3">
                        <a:lumMod val="60000"/>
                        <a:lumOff val="40000"/>
                      </a:schemeClr>
                    </a:solidFill>
                  </a:tcPr>
                </a:tc>
              </a:tr>
              <a:tr h="590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Nilüfer</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Tofaş Fen Lisesi</a:t>
                      </a:r>
                      <a:endParaRPr lang="tr-TR" dirty="0"/>
                    </a:p>
                  </a:txBody>
                  <a:tcPr/>
                </a:tc>
                <a:tc>
                  <a:txBody>
                    <a:bodyPr/>
                    <a:lstStyle/>
                    <a:p>
                      <a:r>
                        <a:rPr lang="tr-TR" dirty="0" smtClean="0"/>
                        <a:t>Merkezi</a:t>
                      </a:r>
                      <a:endParaRPr lang="tr-TR" dirty="0"/>
                    </a:p>
                  </a:txBody>
                  <a:tcPr/>
                </a:tc>
                <a:tc>
                  <a:txBody>
                    <a:bodyPr/>
                    <a:lstStyle/>
                    <a:p>
                      <a:pPr algn="ctr"/>
                      <a:r>
                        <a:rPr lang="tr-TR" b="1" dirty="0" smtClean="0"/>
                        <a:t>170</a:t>
                      </a:r>
                      <a:endParaRPr lang="tr-TR" b="1" dirty="0"/>
                    </a:p>
                  </a:txBody>
                  <a:tcPr/>
                </a:tc>
              </a:tr>
              <a:tr h="590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Nilüfer</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Nilüfer İMKB Fen Lisesi</a:t>
                      </a:r>
                      <a:endParaRPr lang="tr-TR" dirty="0"/>
                    </a:p>
                  </a:txBody>
                  <a:tcPr/>
                </a:tc>
                <a:tc>
                  <a:txBody>
                    <a:bodyPr/>
                    <a:lstStyle/>
                    <a:p>
                      <a:r>
                        <a:rPr lang="tr-TR" dirty="0" smtClean="0"/>
                        <a:t>Merkezi</a:t>
                      </a:r>
                      <a:endParaRPr lang="tr-TR" dirty="0"/>
                    </a:p>
                  </a:txBody>
                  <a:tcPr/>
                </a:tc>
                <a:tc>
                  <a:txBody>
                    <a:bodyPr/>
                    <a:lstStyle/>
                    <a:p>
                      <a:pPr algn="ctr"/>
                      <a:r>
                        <a:rPr lang="tr-TR" b="1" dirty="0" smtClean="0"/>
                        <a:t>170</a:t>
                      </a:r>
                      <a:endParaRPr lang="tr-TR" b="1" dirty="0"/>
                    </a:p>
                  </a:txBody>
                  <a:tcPr/>
                </a:tc>
              </a:tr>
              <a:tr h="590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Nilüfer</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Ahmet Erdem Anadolu Lisesi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Merkezi</a:t>
                      </a:r>
                    </a:p>
                    <a:p>
                      <a:endParaRPr lang="tr-TR" sz="1800" dirty="0"/>
                    </a:p>
                  </a:txBody>
                  <a:tcPr/>
                </a:tc>
                <a:tc>
                  <a:txBody>
                    <a:bodyPr/>
                    <a:lstStyle/>
                    <a:p>
                      <a:pPr algn="ctr"/>
                      <a:r>
                        <a:rPr lang="tr-TR" b="1" dirty="0" smtClean="0"/>
                        <a:t>306</a:t>
                      </a:r>
                      <a:endParaRPr lang="tr-TR" b="1" dirty="0"/>
                    </a:p>
                  </a:txBody>
                  <a:tcPr/>
                </a:tc>
              </a:tr>
              <a:tr h="590168">
                <a:tc>
                  <a:txBody>
                    <a:bodyPr/>
                    <a:lstStyle/>
                    <a:p>
                      <a:r>
                        <a:rPr kumimoji="0" lang="tr-TR" sz="1800" b="0" i="0" u="none" strike="noStrike" kern="1200" baseline="0" dirty="0" smtClean="0">
                          <a:solidFill>
                            <a:schemeClr val="dk1"/>
                          </a:solidFill>
                          <a:latin typeface="+mn-lt"/>
                          <a:ea typeface="+mn-ea"/>
                          <a:cs typeface="+mn-cs"/>
                        </a:rPr>
                        <a:t>Mudanya</a:t>
                      </a:r>
                      <a:endParaRPr lang="tr-TR" dirty="0"/>
                    </a:p>
                  </a:txBody>
                  <a:tcPr/>
                </a:tc>
                <a:tc>
                  <a:txBody>
                    <a:bodyPr/>
                    <a:lstStyle/>
                    <a:p>
                      <a:r>
                        <a:rPr lang="tr-TR" dirty="0" smtClean="0"/>
                        <a:t>Turan Tayan Anadolu Lisesi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Merkezi</a:t>
                      </a:r>
                    </a:p>
                    <a:p>
                      <a:endParaRPr lang="tr-TR" sz="1800" dirty="0"/>
                    </a:p>
                  </a:txBody>
                  <a:tcPr/>
                </a:tc>
                <a:tc>
                  <a:txBody>
                    <a:bodyPr/>
                    <a:lstStyle/>
                    <a:p>
                      <a:pPr algn="ctr"/>
                      <a:r>
                        <a:rPr lang="tr-TR" b="1" dirty="0" smtClean="0">
                          <a:solidFill>
                            <a:schemeClr val="bg1"/>
                          </a:solidFill>
                        </a:rPr>
                        <a:t>340</a:t>
                      </a:r>
                      <a:endParaRPr lang="tr-TR" b="1" dirty="0">
                        <a:solidFill>
                          <a:schemeClr val="bg1"/>
                        </a:solidFill>
                      </a:endParaRPr>
                    </a:p>
                  </a:txBody>
                  <a:tcPr/>
                </a:tc>
              </a:tr>
              <a:tr h="843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Osmangazi</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Bursa Anadolu Lisesi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Merkezi</a:t>
                      </a:r>
                    </a:p>
                    <a:p>
                      <a:endParaRPr lang="tr-TR" sz="1800" dirty="0"/>
                    </a:p>
                  </a:txBody>
                  <a:tcPr/>
                </a:tc>
                <a:tc>
                  <a:txBody>
                    <a:bodyPr/>
                    <a:lstStyle/>
                    <a:p>
                      <a:pPr algn="ctr"/>
                      <a:endParaRPr lang="tr-TR" b="1" dirty="0" smtClean="0">
                        <a:solidFill>
                          <a:schemeClr val="bg1"/>
                        </a:solidFill>
                      </a:endParaRPr>
                    </a:p>
                    <a:p>
                      <a:pPr algn="ctr"/>
                      <a:r>
                        <a:rPr lang="tr-TR" b="1" dirty="0" smtClean="0">
                          <a:solidFill>
                            <a:schemeClr val="bg1"/>
                          </a:solidFill>
                        </a:rPr>
                        <a:t>340</a:t>
                      </a:r>
                    </a:p>
                    <a:p>
                      <a:pPr algn="ctr"/>
                      <a:endParaRPr lang="tr-TR" b="1" dirty="0">
                        <a:solidFill>
                          <a:schemeClr val="bg1"/>
                        </a:solidFill>
                      </a:endParaRPr>
                    </a:p>
                  </a:txBody>
                  <a:tcPr/>
                </a:tc>
              </a:tr>
            </a:tbl>
          </a:graphicData>
        </a:graphic>
      </p:graphicFrame>
      <p:sp>
        <p:nvSpPr>
          <p:cNvPr id="5" name="Başlık 3"/>
          <p:cNvSpPr txBox="1">
            <a:spLocks/>
          </p:cNvSpPr>
          <p:nvPr/>
        </p:nvSpPr>
        <p:spPr>
          <a:xfrm>
            <a:off x="609600" y="30480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Tree>
    <p:extLst>
      <p:ext uri="{BB962C8B-B14F-4D97-AF65-F5344CB8AC3E}">
        <p14:creationId xmlns:p14="http://schemas.microsoft.com/office/powerpoint/2010/main" val="37488743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19610077"/>
              </p:ext>
            </p:extLst>
          </p:nvPr>
        </p:nvGraphicFramePr>
        <p:xfrm>
          <a:off x="539552" y="1556792"/>
          <a:ext cx="7848872" cy="4754880"/>
        </p:xfrm>
        <a:graphic>
          <a:graphicData uri="http://schemas.openxmlformats.org/drawingml/2006/table">
            <a:tbl>
              <a:tblPr firstRow="1" bandRow="1">
                <a:tableStyleId>{5C22544A-7EE6-4342-B048-85BDC9FD1C3A}</a:tableStyleId>
              </a:tblPr>
              <a:tblGrid>
                <a:gridCol w="1725956"/>
                <a:gridCol w="3116624"/>
                <a:gridCol w="1494124"/>
                <a:gridCol w="1512168"/>
              </a:tblGrid>
              <a:tr h="370840">
                <a:tc>
                  <a:txBody>
                    <a:bodyPr/>
                    <a:lstStyle/>
                    <a:p>
                      <a:pPr algn="ctr"/>
                      <a:r>
                        <a:rPr lang="tr-TR" dirty="0" smtClean="0">
                          <a:solidFill>
                            <a:srgbClr val="FF0000"/>
                          </a:solidFill>
                        </a:rPr>
                        <a:t>İlçe</a:t>
                      </a:r>
                      <a:endParaRPr lang="tr-TR" dirty="0">
                        <a:solidFill>
                          <a:srgbClr val="FF0000"/>
                        </a:solidFill>
                      </a:endParaRPr>
                    </a:p>
                  </a:txBody>
                  <a:tcPr>
                    <a:solidFill>
                      <a:schemeClr val="accent3">
                        <a:lumMod val="60000"/>
                        <a:lumOff val="40000"/>
                      </a:schemeClr>
                    </a:solidFill>
                  </a:tcPr>
                </a:tc>
                <a:tc>
                  <a:txBody>
                    <a:bodyPr/>
                    <a:lstStyle/>
                    <a:p>
                      <a:pPr algn="ctr"/>
                      <a:r>
                        <a:rPr lang="tr-TR" dirty="0" smtClean="0">
                          <a:solidFill>
                            <a:srgbClr val="FF0000"/>
                          </a:solidFill>
                        </a:rPr>
                        <a:t>Okulun Adı</a:t>
                      </a:r>
                      <a:endParaRPr lang="tr-TR" dirty="0">
                        <a:solidFill>
                          <a:srgbClr val="FF0000"/>
                        </a:solidFill>
                      </a:endParaRPr>
                    </a:p>
                  </a:txBody>
                  <a:tcPr>
                    <a:solidFill>
                      <a:schemeClr val="accent3">
                        <a:lumMod val="60000"/>
                        <a:lumOff val="40000"/>
                      </a:schemeClr>
                    </a:solidFill>
                  </a:tcPr>
                </a:tc>
                <a:tc>
                  <a:txBody>
                    <a:bodyPr/>
                    <a:lstStyle/>
                    <a:p>
                      <a:pPr algn="ctr"/>
                      <a:r>
                        <a:rPr lang="tr-TR" dirty="0" smtClean="0">
                          <a:solidFill>
                            <a:srgbClr val="FF0000"/>
                          </a:solidFill>
                        </a:rPr>
                        <a:t>Yerleştirme Şekli</a:t>
                      </a:r>
                      <a:endParaRPr lang="tr-TR" dirty="0">
                        <a:solidFill>
                          <a:srgbClr val="FF0000"/>
                        </a:solidFill>
                      </a:endParaRPr>
                    </a:p>
                  </a:txBody>
                  <a:tcPr>
                    <a:solidFill>
                      <a:schemeClr val="accent3">
                        <a:lumMod val="60000"/>
                        <a:lumOff val="40000"/>
                      </a:schemeClr>
                    </a:solidFill>
                  </a:tcPr>
                </a:tc>
                <a:tc>
                  <a:txBody>
                    <a:bodyPr/>
                    <a:lstStyle/>
                    <a:p>
                      <a:pPr algn="ctr"/>
                      <a:r>
                        <a:rPr lang="tr-TR" dirty="0" smtClean="0">
                          <a:solidFill>
                            <a:srgbClr val="FF0000"/>
                          </a:solidFill>
                        </a:rPr>
                        <a:t>Kontenjan</a:t>
                      </a:r>
                      <a:endParaRPr lang="tr-TR" dirty="0">
                        <a:solidFill>
                          <a:srgbClr val="FF0000"/>
                        </a:solidFill>
                      </a:endParaRPr>
                    </a:p>
                  </a:txBody>
                  <a:tcPr>
                    <a:solidFill>
                      <a:schemeClr val="accent3">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Nilüfer</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Özlüce Rasim </a:t>
                      </a:r>
                      <a:r>
                        <a:rPr kumimoji="0" lang="tr-TR" sz="1800" b="0" i="0" u="none" strike="noStrike" kern="1200" baseline="0" dirty="0" err="1" smtClean="0">
                          <a:solidFill>
                            <a:schemeClr val="dk1"/>
                          </a:solidFill>
                          <a:latin typeface="+mn-lt"/>
                          <a:ea typeface="+mn-ea"/>
                          <a:cs typeface="+mn-cs"/>
                        </a:rPr>
                        <a:t>Özdenören</a:t>
                      </a:r>
                      <a:endParaRPr kumimoji="0" lang="tr-TR" sz="1800" b="0" i="0" u="none" strike="noStrike" kern="1200" baseline="0" dirty="0" smtClean="0">
                        <a:solidFill>
                          <a:schemeClr val="dk1"/>
                        </a:solidFill>
                        <a:latin typeface="+mn-lt"/>
                        <a:ea typeface="+mn-ea"/>
                        <a:cs typeface="+mn-cs"/>
                      </a:endParaRPr>
                    </a:p>
                    <a:p>
                      <a:r>
                        <a:rPr kumimoji="0" lang="tr-TR" sz="1800" b="0" i="0" u="none" strike="noStrike" kern="1200" baseline="0" dirty="0" smtClean="0">
                          <a:solidFill>
                            <a:schemeClr val="dk1"/>
                          </a:solidFill>
                          <a:latin typeface="+mn-lt"/>
                          <a:ea typeface="+mn-ea"/>
                          <a:cs typeface="+mn-cs"/>
                        </a:rPr>
                        <a:t>Anadolu İmam Hatip Lisesi</a:t>
                      </a:r>
                      <a:endParaRPr lang="tr-TR" dirty="0"/>
                    </a:p>
                  </a:txBody>
                  <a:tcPr/>
                </a:tc>
                <a:tc>
                  <a:txBody>
                    <a:bodyPr/>
                    <a:lstStyle/>
                    <a:p>
                      <a:r>
                        <a:rPr lang="tr-TR" dirty="0" smtClean="0"/>
                        <a:t>Merkezi</a:t>
                      </a:r>
                      <a:endParaRPr lang="tr-TR" dirty="0"/>
                    </a:p>
                  </a:txBody>
                  <a:tcPr/>
                </a:tc>
                <a:tc>
                  <a:txBody>
                    <a:bodyPr/>
                    <a:lstStyle/>
                    <a:p>
                      <a:pPr algn="ctr"/>
                      <a:r>
                        <a:rPr lang="tr-TR" b="1" dirty="0" smtClean="0">
                          <a:solidFill>
                            <a:schemeClr val="bg1"/>
                          </a:solidFill>
                        </a:rPr>
                        <a:t>120</a:t>
                      </a:r>
                      <a:endParaRPr lang="tr-TR" b="1" dirty="0">
                        <a:solidFill>
                          <a:schemeClr val="bg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Nilüfer</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Nilüfer Anadolu İmam Hatip</a:t>
                      </a:r>
                    </a:p>
                    <a:p>
                      <a:r>
                        <a:rPr kumimoji="0" lang="tr-TR" sz="1800" b="0" i="0" u="none" strike="noStrike" kern="1200" baseline="0" dirty="0" smtClean="0">
                          <a:solidFill>
                            <a:schemeClr val="dk1"/>
                          </a:solidFill>
                          <a:latin typeface="+mn-lt"/>
                          <a:ea typeface="+mn-ea"/>
                          <a:cs typeface="+mn-cs"/>
                        </a:rPr>
                        <a:t>Lisesi</a:t>
                      </a:r>
                      <a:endParaRPr lang="tr-TR" dirty="0"/>
                    </a:p>
                  </a:txBody>
                  <a:tcPr/>
                </a:tc>
                <a:tc>
                  <a:txBody>
                    <a:bodyPr/>
                    <a:lstStyle/>
                    <a:p>
                      <a:r>
                        <a:rPr lang="tr-TR" dirty="0" smtClean="0"/>
                        <a:t>Merkezi</a:t>
                      </a:r>
                      <a:endParaRPr lang="tr-TR" dirty="0"/>
                    </a:p>
                  </a:txBody>
                  <a:tcPr/>
                </a:tc>
                <a:tc>
                  <a:txBody>
                    <a:bodyPr/>
                    <a:lstStyle/>
                    <a:p>
                      <a:pPr algn="ctr"/>
                      <a:r>
                        <a:rPr lang="tr-TR" b="1" dirty="0" smtClean="0">
                          <a:solidFill>
                            <a:schemeClr val="bg1"/>
                          </a:solidFill>
                        </a:rPr>
                        <a:t>150</a:t>
                      </a:r>
                      <a:endParaRPr lang="tr-TR" b="1" dirty="0">
                        <a:solidFill>
                          <a:schemeClr val="bg1"/>
                        </a:solidFill>
                      </a:endParaRPr>
                    </a:p>
                  </a:txBody>
                  <a:tcPr/>
                </a:tc>
              </a:tr>
              <a:tr h="370840">
                <a:tc>
                  <a:txBody>
                    <a:bodyPr/>
                    <a:lstStyle/>
                    <a:p>
                      <a:r>
                        <a:rPr lang="tr-TR" dirty="0" smtClean="0"/>
                        <a:t>Nilüfer</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Atatürk Mesleki ve Teknik</a:t>
                      </a:r>
                    </a:p>
                    <a:p>
                      <a:r>
                        <a:rPr kumimoji="0" lang="tr-TR" sz="1800" b="0" i="0" u="none" strike="noStrike" kern="1200" baseline="0" dirty="0" smtClean="0">
                          <a:solidFill>
                            <a:schemeClr val="dk1"/>
                          </a:solidFill>
                          <a:latin typeface="+mn-lt"/>
                          <a:ea typeface="+mn-ea"/>
                          <a:cs typeface="+mn-cs"/>
                        </a:rPr>
                        <a:t>Anadolu Lisesi</a:t>
                      </a:r>
                      <a:endParaRPr lang="tr-TR" dirty="0"/>
                    </a:p>
                  </a:txBody>
                  <a:tcPr/>
                </a:tc>
                <a:tc>
                  <a:txBody>
                    <a:bodyPr/>
                    <a:lstStyle/>
                    <a:p>
                      <a:r>
                        <a:rPr lang="tr-TR" sz="1400" b="0" i="0" u="none" strike="noStrike" baseline="0" dirty="0" smtClean="0">
                          <a:latin typeface="CIDFont+F1"/>
                        </a:rPr>
                        <a:t>Merkezi/Yerel </a:t>
                      </a:r>
                      <a:endParaRPr lang="tr-TR" sz="1400" dirty="0"/>
                    </a:p>
                  </a:txBody>
                  <a:tcPr/>
                </a:tc>
                <a:tc>
                  <a:txBody>
                    <a:bodyPr/>
                    <a:lstStyle/>
                    <a:p>
                      <a:pPr algn="ctr"/>
                      <a:r>
                        <a:rPr lang="tr-TR" b="1" dirty="0" smtClean="0">
                          <a:solidFill>
                            <a:schemeClr val="bg1"/>
                          </a:solidFill>
                        </a:rPr>
                        <a:t>34</a:t>
                      </a:r>
                      <a:endParaRPr lang="tr-TR" b="1" dirty="0">
                        <a:solidFill>
                          <a:schemeClr val="bg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Nilüfer</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M. Kemal </a:t>
                      </a:r>
                      <a:r>
                        <a:rPr kumimoji="0" lang="tr-TR" sz="1800" b="0" i="0" u="none" strike="noStrike" kern="1200" baseline="0" dirty="0" err="1" smtClean="0">
                          <a:solidFill>
                            <a:schemeClr val="dk1"/>
                          </a:solidFill>
                          <a:latin typeface="+mn-lt"/>
                          <a:ea typeface="+mn-ea"/>
                          <a:cs typeface="+mn-cs"/>
                        </a:rPr>
                        <a:t>Coşkunöz</a:t>
                      </a:r>
                      <a:r>
                        <a:rPr kumimoji="0" lang="tr-TR" sz="1800" b="0" i="0" u="none" strike="noStrike" kern="1200" baseline="0" dirty="0" smtClean="0">
                          <a:solidFill>
                            <a:schemeClr val="dk1"/>
                          </a:solidFill>
                          <a:latin typeface="+mn-lt"/>
                          <a:ea typeface="+mn-ea"/>
                          <a:cs typeface="+mn-cs"/>
                        </a:rPr>
                        <a:t> Mesleki</a:t>
                      </a:r>
                    </a:p>
                    <a:p>
                      <a:r>
                        <a:rPr kumimoji="0" lang="tr-TR" sz="1800" b="0" i="0" u="none" strike="noStrike" kern="1200" baseline="0" dirty="0" smtClean="0">
                          <a:solidFill>
                            <a:schemeClr val="dk1"/>
                          </a:solidFill>
                          <a:latin typeface="+mn-lt"/>
                          <a:ea typeface="+mn-ea"/>
                          <a:cs typeface="+mn-cs"/>
                        </a:rPr>
                        <a:t>ve Teknik Anadolu Lisesi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i="0" u="none" strike="noStrike" baseline="0" dirty="0" smtClean="0">
                          <a:latin typeface="CIDFont+F1"/>
                        </a:rPr>
                        <a:t>Merkezi/Yerel </a:t>
                      </a:r>
                      <a:endParaRPr lang="tr-TR" sz="1400" dirty="0" smtClean="0"/>
                    </a:p>
                    <a:p>
                      <a:endParaRPr lang="tr-TR" dirty="0"/>
                    </a:p>
                  </a:txBody>
                  <a:tcPr/>
                </a:tc>
                <a:tc>
                  <a:txBody>
                    <a:bodyPr/>
                    <a:lstStyle/>
                    <a:p>
                      <a:pPr algn="ctr"/>
                      <a:r>
                        <a:rPr lang="tr-TR" b="1" dirty="0" smtClean="0">
                          <a:solidFill>
                            <a:schemeClr val="bg1"/>
                          </a:solidFill>
                        </a:rPr>
                        <a:t>60</a:t>
                      </a:r>
                      <a:endParaRPr lang="tr-TR" b="1" dirty="0">
                        <a:solidFill>
                          <a:schemeClr val="bg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Nilüfer</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Hüseyin Özdilek Mesleki ve</a:t>
                      </a:r>
                    </a:p>
                    <a:p>
                      <a:r>
                        <a:rPr kumimoji="0" lang="tr-TR" sz="1800" b="0" i="0" u="none" strike="noStrike" kern="1200" baseline="0" dirty="0" smtClean="0">
                          <a:solidFill>
                            <a:schemeClr val="dk1"/>
                          </a:solidFill>
                          <a:latin typeface="+mn-lt"/>
                          <a:ea typeface="+mn-ea"/>
                          <a:cs typeface="+mn-cs"/>
                        </a:rPr>
                        <a:t>Teknik Anadolu Lisesi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i="0" u="none" strike="noStrike" baseline="0" dirty="0" smtClean="0">
                          <a:latin typeface="CIDFont+F1"/>
                        </a:rPr>
                        <a:t>Merkezi/Yerel </a:t>
                      </a:r>
                      <a:endParaRPr lang="tr-TR" sz="1400" dirty="0" smtClean="0"/>
                    </a:p>
                    <a:p>
                      <a:endParaRPr lang="tr-TR" dirty="0"/>
                    </a:p>
                  </a:txBody>
                  <a:tcPr/>
                </a:tc>
                <a:tc>
                  <a:txBody>
                    <a:bodyPr/>
                    <a:lstStyle/>
                    <a:p>
                      <a:pPr algn="ctr"/>
                      <a:r>
                        <a:rPr lang="tr-TR" b="1" dirty="0" smtClean="0">
                          <a:solidFill>
                            <a:schemeClr val="bg1"/>
                          </a:solidFill>
                        </a:rPr>
                        <a:t>30</a:t>
                      </a:r>
                      <a:endParaRPr lang="tr-TR" b="1" dirty="0">
                        <a:solidFill>
                          <a:schemeClr val="bg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Nilüfer</a:t>
                      </a:r>
                    </a:p>
                    <a:p>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Otomotiv Endüstrisi</a:t>
                      </a:r>
                    </a:p>
                    <a:p>
                      <a:r>
                        <a:rPr kumimoji="0" lang="tr-TR" sz="1800" b="0" i="0" u="none" strike="noStrike" kern="1200" baseline="0" dirty="0" smtClean="0">
                          <a:solidFill>
                            <a:schemeClr val="dk1"/>
                          </a:solidFill>
                          <a:latin typeface="+mn-lt"/>
                          <a:ea typeface="+mn-ea"/>
                          <a:cs typeface="+mn-cs"/>
                        </a:rPr>
                        <a:t>İhracatçıları Birliği </a:t>
                      </a:r>
                      <a:r>
                        <a:rPr kumimoji="0" lang="tr-TR" sz="1800" b="0" i="0" u="none" strike="noStrike" kern="1200" baseline="0" dirty="0" err="1" smtClean="0">
                          <a:solidFill>
                            <a:schemeClr val="dk1"/>
                          </a:solidFill>
                          <a:latin typeface="+mn-lt"/>
                          <a:ea typeface="+mn-ea"/>
                          <a:cs typeface="+mn-cs"/>
                        </a:rPr>
                        <a:t>Mes</a:t>
                      </a:r>
                      <a:r>
                        <a:rPr kumimoji="0" lang="tr-TR" sz="1800" b="0" i="0" u="none" strike="noStrike" kern="1200" baseline="0" dirty="0" smtClean="0">
                          <a:solidFill>
                            <a:schemeClr val="dk1"/>
                          </a:solidFill>
                          <a:latin typeface="+mn-lt"/>
                          <a:ea typeface="+mn-ea"/>
                          <a:cs typeface="+mn-cs"/>
                        </a:rPr>
                        <a:t>.</a:t>
                      </a:r>
                    </a:p>
                    <a:p>
                      <a:r>
                        <a:rPr kumimoji="0" lang="tr-TR" sz="1800" b="0" i="0" u="none" strike="noStrike" kern="1200" baseline="0" dirty="0" smtClean="0">
                          <a:solidFill>
                            <a:schemeClr val="dk1"/>
                          </a:solidFill>
                          <a:latin typeface="+mn-lt"/>
                          <a:ea typeface="+mn-ea"/>
                          <a:cs typeface="+mn-cs"/>
                        </a:rPr>
                        <a:t>ve Tek. </a:t>
                      </a:r>
                      <a:r>
                        <a:rPr kumimoji="0" lang="tr-TR" sz="1800" b="0" i="0" u="none" strike="noStrike" kern="1200" baseline="0" dirty="0" err="1" smtClean="0">
                          <a:solidFill>
                            <a:schemeClr val="dk1"/>
                          </a:solidFill>
                          <a:latin typeface="+mn-lt"/>
                          <a:ea typeface="+mn-ea"/>
                          <a:cs typeface="+mn-cs"/>
                        </a:rPr>
                        <a:t>And.Lis</a:t>
                      </a:r>
                      <a:r>
                        <a:rPr kumimoji="0" lang="tr-TR" sz="1800" b="0" i="0" u="none" strike="noStrike" kern="1200" baseline="0" dirty="0" smtClean="0">
                          <a:solidFill>
                            <a:schemeClr val="dk1"/>
                          </a:solidFill>
                          <a:latin typeface="+mn-lt"/>
                          <a:ea typeface="+mn-ea"/>
                          <a:cs typeface="+mn-cs"/>
                        </a:rPr>
                        <a:t>.</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i="0" u="none" strike="noStrike" baseline="0" dirty="0" smtClean="0">
                          <a:latin typeface="CIDFont+F1"/>
                        </a:rPr>
                        <a:t>Merkezi/Yerel </a:t>
                      </a:r>
                      <a:endParaRPr lang="tr-TR" sz="1400" dirty="0" smtClean="0"/>
                    </a:p>
                    <a:p>
                      <a:endParaRPr lang="tr-TR" dirty="0"/>
                    </a:p>
                  </a:txBody>
                  <a:tcPr/>
                </a:tc>
                <a:tc>
                  <a:txBody>
                    <a:bodyPr/>
                    <a:lstStyle/>
                    <a:p>
                      <a:pPr algn="ctr"/>
                      <a:endParaRPr lang="tr-TR" b="1" dirty="0" smtClean="0">
                        <a:solidFill>
                          <a:schemeClr val="bg1"/>
                        </a:solidFill>
                      </a:endParaRPr>
                    </a:p>
                    <a:p>
                      <a:pPr algn="ctr"/>
                      <a:r>
                        <a:rPr lang="tr-TR" b="1" dirty="0" smtClean="0">
                          <a:solidFill>
                            <a:schemeClr val="bg1"/>
                          </a:solidFill>
                        </a:rPr>
                        <a:t>270</a:t>
                      </a:r>
                    </a:p>
                    <a:p>
                      <a:pPr algn="ctr"/>
                      <a:endParaRPr lang="tr-TR" b="1" dirty="0">
                        <a:solidFill>
                          <a:schemeClr val="bg1"/>
                        </a:solidFill>
                      </a:endParaRPr>
                    </a:p>
                  </a:txBody>
                  <a:tcPr/>
                </a:tc>
              </a:tr>
            </a:tbl>
          </a:graphicData>
        </a:graphic>
      </p:graphicFrame>
      <p:sp>
        <p:nvSpPr>
          <p:cNvPr id="5"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Tree>
    <p:extLst>
      <p:ext uri="{BB962C8B-B14F-4D97-AF65-F5344CB8AC3E}">
        <p14:creationId xmlns:p14="http://schemas.microsoft.com/office/powerpoint/2010/main" val="25797833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graphicFrame>
        <p:nvGraphicFramePr>
          <p:cNvPr id="4" name="İçerik Yer Tutucusu 3"/>
          <p:cNvGraphicFramePr>
            <a:graphicFrameLocks/>
          </p:cNvGraphicFramePr>
          <p:nvPr>
            <p:extLst>
              <p:ext uri="{D42A27DB-BD31-4B8C-83A1-F6EECF244321}">
                <p14:modId xmlns:p14="http://schemas.microsoft.com/office/powerpoint/2010/main" val="3969040387"/>
              </p:ext>
            </p:extLst>
          </p:nvPr>
        </p:nvGraphicFramePr>
        <p:xfrm>
          <a:off x="251521" y="1254046"/>
          <a:ext cx="8587679" cy="5496560"/>
        </p:xfrm>
        <a:graphic>
          <a:graphicData uri="http://schemas.openxmlformats.org/drawingml/2006/table">
            <a:tbl>
              <a:tblPr firstRow="1" bandRow="1">
                <a:tableStyleId>{5C22544A-7EE6-4342-B048-85BDC9FD1C3A}</a:tableStyleId>
              </a:tblPr>
              <a:tblGrid>
                <a:gridCol w="1888419"/>
                <a:gridCol w="3144715"/>
                <a:gridCol w="1666126"/>
                <a:gridCol w="1888419"/>
              </a:tblGrid>
              <a:tr h="370840">
                <a:tc>
                  <a:txBody>
                    <a:bodyPr/>
                    <a:lstStyle/>
                    <a:p>
                      <a:pPr algn="ctr"/>
                      <a:r>
                        <a:rPr lang="tr-TR" dirty="0" smtClean="0">
                          <a:solidFill>
                            <a:srgbClr val="FF0000"/>
                          </a:solidFill>
                        </a:rPr>
                        <a:t>İlçe</a:t>
                      </a:r>
                      <a:endParaRPr lang="tr-TR" dirty="0">
                        <a:solidFill>
                          <a:srgbClr val="FF0000"/>
                        </a:solidFill>
                      </a:endParaRPr>
                    </a:p>
                  </a:txBody>
                  <a:tcPr>
                    <a:solidFill>
                      <a:schemeClr val="accent3">
                        <a:lumMod val="60000"/>
                        <a:lumOff val="40000"/>
                      </a:schemeClr>
                    </a:solidFill>
                  </a:tcPr>
                </a:tc>
                <a:tc>
                  <a:txBody>
                    <a:bodyPr/>
                    <a:lstStyle/>
                    <a:p>
                      <a:pPr algn="ctr"/>
                      <a:r>
                        <a:rPr lang="tr-TR" dirty="0" smtClean="0">
                          <a:solidFill>
                            <a:srgbClr val="FF0000"/>
                          </a:solidFill>
                        </a:rPr>
                        <a:t>Okulun Adı</a:t>
                      </a:r>
                      <a:endParaRPr lang="tr-TR" dirty="0">
                        <a:solidFill>
                          <a:srgbClr val="FF0000"/>
                        </a:solidFill>
                      </a:endParaRPr>
                    </a:p>
                  </a:txBody>
                  <a:tcPr>
                    <a:solidFill>
                      <a:schemeClr val="accent3">
                        <a:lumMod val="60000"/>
                        <a:lumOff val="40000"/>
                      </a:schemeClr>
                    </a:solidFill>
                  </a:tcPr>
                </a:tc>
                <a:tc>
                  <a:txBody>
                    <a:bodyPr/>
                    <a:lstStyle/>
                    <a:p>
                      <a:pPr algn="ctr"/>
                      <a:r>
                        <a:rPr lang="tr-TR" dirty="0" smtClean="0">
                          <a:solidFill>
                            <a:srgbClr val="FF0000"/>
                          </a:solidFill>
                        </a:rPr>
                        <a:t>Yerleştirme Şekli</a:t>
                      </a:r>
                      <a:endParaRPr lang="tr-TR" dirty="0">
                        <a:solidFill>
                          <a:srgbClr val="FF0000"/>
                        </a:solidFill>
                      </a:endParaRPr>
                    </a:p>
                  </a:txBody>
                  <a:tcPr>
                    <a:solidFill>
                      <a:schemeClr val="accent3">
                        <a:lumMod val="60000"/>
                        <a:lumOff val="40000"/>
                      </a:schemeClr>
                    </a:solidFill>
                  </a:tcPr>
                </a:tc>
                <a:tc>
                  <a:txBody>
                    <a:bodyPr/>
                    <a:lstStyle/>
                    <a:p>
                      <a:pPr algn="ctr"/>
                      <a:r>
                        <a:rPr lang="tr-TR" dirty="0" smtClean="0">
                          <a:solidFill>
                            <a:srgbClr val="FF0000"/>
                          </a:solidFill>
                        </a:rPr>
                        <a:t>Kontenjan</a:t>
                      </a:r>
                      <a:endParaRPr lang="tr-TR" dirty="0">
                        <a:solidFill>
                          <a:srgbClr val="FF0000"/>
                        </a:solidFill>
                      </a:endParaRPr>
                    </a:p>
                  </a:txBody>
                  <a:tcPr>
                    <a:solidFill>
                      <a:schemeClr val="accent3">
                        <a:lumMod val="60000"/>
                        <a:lumOff val="40000"/>
                      </a:schemeClr>
                    </a:solidFill>
                  </a:tcPr>
                </a:tc>
              </a:tr>
              <a:tr h="370840">
                <a:tc>
                  <a:txBody>
                    <a:bodyPr/>
                    <a:lstStyle/>
                    <a:p>
                      <a:r>
                        <a:rPr lang="tr-TR" dirty="0" smtClean="0"/>
                        <a:t>Osmangazi</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Bursa Erkek Lisesi</a:t>
                      </a:r>
                      <a:endParaRPr lang="tr-TR" dirty="0"/>
                    </a:p>
                  </a:txBody>
                  <a:tcPr/>
                </a:tc>
                <a:tc>
                  <a:txBody>
                    <a:bodyPr/>
                    <a:lstStyle/>
                    <a:p>
                      <a:r>
                        <a:rPr lang="tr-TR" dirty="0" smtClean="0"/>
                        <a:t>Merkezi</a:t>
                      </a:r>
                      <a:endParaRPr lang="tr-TR" dirty="0"/>
                    </a:p>
                  </a:txBody>
                  <a:tcPr/>
                </a:tc>
                <a:tc>
                  <a:txBody>
                    <a:bodyPr/>
                    <a:lstStyle/>
                    <a:p>
                      <a:pPr algn="ctr"/>
                      <a:r>
                        <a:rPr lang="tr-TR" b="1" dirty="0" smtClean="0"/>
                        <a:t>306</a:t>
                      </a:r>
                      <a:endParaRPr lang="tr-TR" b="1" dirty="0"/>
                    </a:p>
                  </a:txBody>
                  <a:tcPr/>
                </a:tc>
              </a:tr>
              <a:tr h="370840">
                <a:tc>
                  <a:txBody>
                    <a:bodyPr/>
                    <a:lstStyle/>
                    <a:p>
                      <a:r>
                        <a:rPr lang="tr-TR" smtClean="0"/>
                        <a:t>Osmangazi</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Bursa Anadolu Kız Lisesi</a:t>
                      </a:r>
                      <a:endParaRPr lang="tr-TR" dirty="0"/>
                    </a:p>
                  </a:txBody>
                  <a:tcPr/>
                </a:tc>
                <a:tc>
                  <a:txBody>
                    <a:bodyPr/>
                    <a:lstStyle/>
                    <a:p>
                      <a:r>
                        <a:rPr lang="tr-TR" smtClean="0"/>
                        <a:t>Merkezi</a:t>
                      </a:r>
                      <a:endParaRPr lang="tr-TR" dirty="0"/>
                    </a:p>
                  </a:txBody>
                  <a:tcPr/>
                </a:tc>
                <a:tc>
                  <a:txBody>
                    <a:bodyPr/>
                    <a:lstStyle/>
                    <a:p>
                      <a:pPr algn="ctr"/>
                      <a:r>
                        <a:rPr lang="tr-TR" b="1" dirty="0" smtClean="0"/>
                        <a:t>340</a:t>
                      </a:r>
                      <a:endParaRPr lang="tr-TR" b="1" dirty="0"/>
                    </a:p>
                  </a:txBody>
                  <a:tcPr/>
                </a:tc>
              </a:tr>
              <a:tr h="370840">
                <a:tc>
                  <a:txBody>
                    <a:bodyPr/>
                    <a:lstStyle/>
                    <a:p>
                      <a:r>
                        <a:rPr lang="tr-TR" smtClean="0"/>
                        <a:t>Osmangazi</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Osmangazi Gazi Anadolu</a:t>
                      </a:r>
                    </a:p>
                    <a:p>
                      <a:r>
                        <a:rPr kumimoji="0" lang="tr-TR" sz="1800" b="0" i="0" u="none" strike="noStrike" kern="1200" baseline="0" dirty="0" smtClean="0">
                          <a:solidFill>
                            <a:schemeClr val="dk1"/>
                          </a:solidFill>
                          <a:latin typeface="+mn-lt"/>
                          <a:ea typeface="+mn-ea"/>
                          <a:cs typeface="+mn-cs"/>
                        </a:rPr>
                        <a:t>Lisesi</a:t>
                      </a:r>
                      <a:endParaRPr lang="tr-TR" dirty="0"/>
                    </a:p>
                  </a:txBody>
                  <a:tcPr/>
                </a:tc>
                <a:tc>
                  <a:txBody>
                    <a:bodyPr/>
                    <a:lstStyle/>
                    <a:p>
                      <a:r>
                        <a:rPr lang="tr-TR" smtClean="0"/>
                        <a:t>Merkezi</a:t>
                      </a:r>
                      <a:endParaRPr lang="tr-TR" dirty="0"/>
                    </a:p>
                  </a:txBody>
                  <a:tcPr/>
                </a:tc>
                <a:tc>
                  <a:txBody>
                    <a:bodyPr/>
                    <a:lstStyle/>
                    <a:p>
                      <a:pPr algn="ctr"/>
                      <a:r>
                        <a:rPr lang="tr-TR" b="1" dirty="0" smtClean="0"/>
                        <a:t>306</a:t>
                      </a:r>
                      <a:endParaRPr lang="tr-TR" b="1" dirty="0"/>
                    </a:p>
                  </a:txBody>
                  <a:tcPr/>
                </a:tc>
              </a:tr>
              <a:tr h="370840">
                <a:tc>
                  <a:txBody>
                    <a:bodyPr/>
                    <a:lstStyle/>
                    <a:p>
                      <a:r>
                        <a:rPr lang="tr-TR" smtClean="0"/>
                        <a:t>Osmangazi</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Şükrü Şankaya Anadolu</a:t>
                      </a:r>
                    </a:p>
                    <a:p>
                      <a:r>
                        <a:rPr kumimoji="0" lang="tr-TR" sz="1800" b="0" i="0" u="none" strike="noStrike" kern="1200" baseline="0" dirty="0" smtClean="0">
                          <a:solidFill>
                            <a:schemeClr val="dk1"/>
                          </a:solidFill>
                          <a:latin typeface="+mn-lt"/>
                          <a:ea typeface="+mn-ea"/>
                          <a:cs typeface="+mn-cs"/>
                        </a:rPr>
                        <a:t>Lisesi</a:t>
                      </a:r>
                      <a:endParaRPr lang="tr-TR" dirty="0"/>
                    </a:p>
                  </a:txBody>
                  <a:tcPr/>
                </a:tc>
                <a:tc>
                  <a:txBody>
                    <a:bodyPr/>
                    <a:lstStyle/>
                    <a:p>
                      <a:r>
                        <a:rPr lang="tr-TR" dirty="0" smtClean="0"/>
                        <a:t>Merkezi</a:t>
                      </a:r>
                      <a:endParaRPr lang="tr-TR" dirty="0"/>
                    </a:p>
                  </a:txBody>
                  <a:tcPr/>
                </a:tc>
                <a:tc>
                  <a:txBody>
                    <a:bodyPr/>
                    <a:lstStyle/>
                    <a:p>
                      <a:pPr algn="ctr"/>
                      <a:r>
                        <a:rPr lang="tr-TR" b="1" dirty="0" smtClean="0"/>
                        <a:t>340</a:t>
                      </a:r>
                      <a:endParaRPr lang="tr-TR" b="1" dirty="0"/>
                    </a:p>
                  </a:txBody>
                  <a:tcPr/>
                </a:tc>
              </a:tr>
              <a:tr h="370840">
                <a:tc>
                  <a:txBody>
                    <a:bodyPr/>
                    <a:lstStyle/>
                    <a:p>
                      <a:r>
                        <a:rPr lang="tr-TR" smtClean="0"/>
                        <a:t>Osmangazi</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Ahmet Hamdi Gökbayrak</a:t>
                      </a:r>
                    </a:p>
                    <a:p>
                      <a:r>
                        <a:rPr kumimoji="0" lang="tr-TR" sz="1800" b="0" i="0" u="none" strike="noStrike" kern="1200" baseline="0" dirty="0" smtClean="0">
                          <a:solidFill>
                            <a:schemeClr val="dk1"/>
                          </a:solidFill>
                          <a:latin typeface="+mn-lt"/>
                          <a:ea typeface="+mn-ea"/>
                          <a:cs typeface="+mn-cs"/>
                        </a:rPr>
                        <a:t>Fen Lisesi</a:t>
                      </a:r>
                      <a:endParaRPr lang="tr-TR" dirty="0"/>
                    </a:p>
                  </a:txBody>
                  <a:tcPr/>
                </a:tc>
                <a:tc>
                  <a:txBody>
                    <a:bodyPr/>
                    <a:lstStyle/>
                    <a:p>
                      <a:r>
                        <a:rPr lang="tr-TR" smtClean="0"/>
                        <a:t>Merkezi</a:t>
                      </a:r>
                      <a:endParaRPr lang="tr-TR" dirty="0"/>
                    </a:p>
                  </a:txBody>
                  <a:tcPr/>
                </a:tc>
                <a:tc>
                  <a:txBody>
                    <a:bodyPr/>
                    <a:lstStyle/>
                    <a:p>
                      <a:pPr algn="ctr"/>
                      <a:r>
                        <a:rPr lang="tr-TR" b="1" dirty="0" smtClean="0"/>
                        <a:t>170</a:t>
                      </a:r>
                      <a:endParaRPr lang="tr-TR" b="1" dirty="0"/>
                    </a:p>
                  </a:txBody>
                  <a:tcPr/>
                </a:tc>
              </a:tr>
              <a:tr h="370840">
                <a:tc>
                  <a:txBody>
                    <a:bodyPr/>
                    <a:lstStyle/>
                    <a:p>
                      <a:r>
                        <a:rPr lang="tr-TR" smtClean="0"/>
                        <a:t>Osmangazi</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BTSO Ali Osman Sönmez</a:t>
                      </a:r>
                    </a:p>
                    <a:p>
                      <a:r>
                        <a:rPr kumimoji="0" lang="tr-TR" sz="1800" b="0" i="0" u="none" strike="noStrike" kern="1200" baseline="0" dirty="0" smtClean="0">
                          <a:solidFill>
                            <a:schemeClr val="dk1"/>
                          </a:solidFill>
                          <a:latin typeface="+mn-lt"/>
                          <a:ea typeface="+mn-ea"/>
                          <a:cs typeface="+mn-cs"/>
                        </a:rPr>
                        <a:t>Sosyal Bilimler Lisesi</a:t>
                      </a:r>
                      <a:endParaRPr lang="tr-TR" dirty="0"/>
                    </a:p>
                  </a:txBody>
                  <a:tcPr/>
                </a:tc>
                <a:tc>
                  <a:txBody>
                    <a:bodyPr/>
                    <a:lstStyle/>
                    <a:p>
                      <a:r>
                        <a:rPr lang="tr-TR" smtClean="0"/>
                        <a:t>Merkezi</a:t>
                      </a:r>
                      <a:endParaRPr lang="tr-TR" dirty="0"/>
                    </a:p>
                  </a:txBody>
                  <a:tcPr/>
                </a:tc>
                <a:tc>
                  <a:txBody>
                    <a:bodyPr/>
                    <a:lstStyle/>
                    <a:p>
                      <a:pPr algn="ctr"/>
                      <a:r>
                        <a:rPr lang="tr-TR" b="1" dirty="0" smtClean="0"/>
                        <a:t>102</a:t>
                      </a:r>
                      <a:endParaRPr lang="tr-TR" b="1" dirty="0"/>
                    </a:p>
                  </a:txBody>
                  <a:tcPr/>
                </a:tc>
              </a:tr>
              <a:tr h="370840">
                <a:tc>
                  <a:txBody>
                    <a:bodyPr/>
                    <a:lstStyle/>
                    <a:p>
                      <a:r>
                        <a:rPr lang="tr-TR" smtClean="0"/>
                        <a:t>Osmangazi</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Tophane Mesleki ve Teknik</a:t>
                      </a:r>
                    </a:p>
                    <a:p>
                      <a:r>
                        <a:rPr kumimoji="0" lang="tr-TR" sz="1800" b="0" i="0" u="none" strike="noStrike" kern="1200" baseline="0" dirty="0" smtClean="0">
                          <a:solidFill>
                            <a:schemeClr val="dk1"/>
                          </a:solidFill>
                          <a:latin typeface="+mn-lt"/>
                          <a:ea typeface="+mn-ea"/>
                          <a:cs typeface="+mn-cs"/>
                        </a:rPr>
                        <a:t>Anadolu Lisesi</a:t>
                      </a:r>
                      <a:endParaRPr lang="tr-TR" dirty="0"/>
                    </a:p>
                  </a:txBody>
                  <a:tcPr/>
                </a:tc>
                <a:tc>
                  <a:txBody>
                    <a:bodyPr/>
                    <a:lstStyle/>
                    <a:p>
                      <a:r>
                        <a:rPr lang="tr-TR" smtClean="0"/>
                        <a:t>Merkezi</a:t>
                      </a:r>
                      <a:endParaRPr lang="tr-TR" dirty="0"/>
                    </a:p>
                  </a:txBody>
                  <a:tcPr/>
                </a:tc>
                <a:tc>
                  <a:txBody>
                    <a:bodyPr/>
                    <a:lstStyle/>
                    <a:p>
                      <a:pPr algn="ctr"/>
                      <a:r>
                        <a:rPr lang="tr-TR" b="1" dirty="0" smtClean="0"/>
                        <a:t>120</a:t>
                      </a:r>
                      <a:endParaRPr lang="tr-TR" b="1" dirty="0"/>
                    </a:p>
                  </a:txBody>
                  <a:tcPr/>
                </a:tc>
              </a:tr>
              <a:tr h="370840">
                <a:tc>
                  <a:txBody>
                    <a:bodyPr/>
                    <a:lstStyle/>
                    <a:p>
                      <a:r>
                        <a:rPr lang="tr-TR" dirty="0" smtClean="0"/>
                        <a:t>Osmangazi</a:t>
                      </a:r>
                      <a:endParaRPr lang="tr-TR" dirty="0"/>
                    </a:p>
                  </a:txBody>
                  <a:tcPr/>
                </a:tc>
                <a:tc>
                  <a:txBody>
                    <a:bodyPr/>
                    <a:lstStyle/>
                    <a:p>
                      <a:r>
                        <a:rPr kumimoji="0" lang="tr-TR" sz="1800" b="0" i="0" u="none" strike="noStrike" kern="1200" baseline="0" dirty="0" smtClean="0">
                          <a:solidFill>
                            <a:schemeClr val="dk1"/>
                          </a:solidFill>
                          <a:latin typeface="+mn-lt"/>
                          <a:ea typeface="+mn-ea"/>
                          <a:cs typeface="+mn-cs"/>
                        </a:rPr>
                        <a:t>Uluslararası Murat</a:t>
                      </a:r>
                    </a:p>
                    <a:p>
                      <a:r>
                        <a:rPr kumimoji="0" lang="tr-TR" sz="1800" b="0" i="0" u="none" strike="noStrike" kern="1200" baseline="0" dirty="0" smtClean="0">
                          <a:solidFill>
                            <a:schemeClr val="dk1"/>
                          </a:solidFill>
                          <a:latin typeface="+mn-lt"/>
                          <a:ea typeface="+mn-ea"/>
                          <a:cs typeface="+mn-cs"/>
                        </a:rPr>
                        <a:t>Hüdavendigar </a:t>
                      </a:r>
                      <a:r>
                        <a:rPr kumimoji="0" lang="tr-TR" sz="1800" b="0" i="0" u="none" strike="noStrike" kern="1200" baseline="0" dirty="0" err="1" smtClean="0">
                          <a:solidFill>
                            <a:schemeClr val="dk1"/>
                          </a:solidFill>
                          <a:latin typeface="+mn-lt"/>
                          <a:ea typeface="+mn-ea"/>
                          <a:cs typeface="+mn-cs"/>
                        </a:rPr>
                        <a:t>And</a:t>
                      </a:r>
                      <a:r>
                        <a:rPr kumimoji="0" lang="tr-TR" sz="1800" b="0" i="0" u="none" strike="noStrike" kern="1200" baseline="0" dirty="0" smtClean="0">
                          <a:solidFill>
                            <a:schemeClr val="dk1"/>
                          </a:solidFill>
                          <a:latin typeface="+mn-lt"/>
                          <a:ea typeface="+mn-ea"/>
                          <a:cs typeface="+mn-cs"/>
                        </a:rPr>
                        <a:t>. İmam</a:t>
                      </a:r>
                    </a:p>
                    <a:p>
                      <a:r>
                        <a:rPr kumimoji="0" lang="tr-TR" sz="1800" b="0" i="0" u="none" strike="noStrike" kern="1200" baseline="0" dirty="0" smtClean="0">
                          <a:solidFill>
                            <a:schemeClr val="dk1"/>
                          </a:solidFill>
                          <a:latin typeface="+mn-lt"/>
                          <a:ea typeface="+mn-ea"/>
                          <a:cs typeface="+mn-cs"/>
                        </a:rPr>
                        <a:t>Hatip Lisesi</a:t>
                      </a:r>
                      <a:endParaRPr lang="tr-TR" dirty="0"/>
                    </a:p>
                  </a:txBody>
                  <a:tcPr/>
                </a:tc>
                <a:tc>
                  <a:txBody>
                    <a:bodyPr/>
                    <a:lstStyle/>
                    <a:p>
                      <a:r>
                        <a:rPr lang="tr-TR" dirty="0" smtClean="0"/>
                        <a:t>Merkezi</a:t>
                      </a:r>
                      <a:endParaRPr lang="tr-TR" dirty="0"/>
                    </a:p>
                  </a:txBody>
                  <a:tcPr/>
                </a:tc>
                <a:tc>
                  <a:txBody>
                    <a:bodyPr/>
                    <a:lstStyle/>
                    <a:p>
                      <a:pPr algn="ctr"/>
                      <a:r>
                        <a:rPr lang="tr-TR" b="1" dirty="0" smtClean="0"/>
                        <a:t>60</a:t>
                      </a:r>
                      <a:endParaRPr lang="tr-TR" b="1" dirty="0"/>
                    </a:p>
                  </a:txBody>
                  <a:tcPr/>
                </a:tc>
              </a:tr>
            </a:tbl>
          </a:graphicData>
        </a:graphic>
      </p:graphicFrame>
      <p:sp>
        <p:nvSpPr>
          <p:cNvPr id="5" name="Başlık 3"/>
          <p:cNvSpPr txBox="1">
            <a:spLocks/>
          </p:cNvSpPr>
          <p:nvPr/>
        </p:nvSpPr>
        <p:spPr>
          <a:xfrm>
            <a:off x="609600" y="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dirty="0"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Tree>
    <p:extLst>
      <p:ext uri="{BB962C8B-B14F-4D97-AF65-F5344CB8AC3E}">
        <p14:creationId xmlns:p14="http://schemas.microsoft.com/office/powerpoint/2010/main" val="356073432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5" name="Serbest Form 4"/>
          <p:cNvSpPr/>
          <p:nvPr/>
        </p:nvSpPr>
        <p:spPr>
          <a:xfrm>
            <a:off x="2483768" y="1773902"/>
            <a:ext cx="5760640" cy="1304647"/>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4400" i="1" dirty="0" smtClean="0">
                <a:solidFill>
                  <a:schemeClr val="bg1"/>
                </a:solidFill>
              </a:rPr>
              <a:t>Merkezî </a:t>
            </a:r>
            <a:r>
              <a:rPr lang="tr-TR" sz="4400" i="1" kern="1200" dirty="0" smtClean="0">
                <a:solidFill>
                  <a:schemeClr val="bg1"/>
                </a:solidFill>
              </a:rPr>
              <a:t>Yerleştirme</a:t>
            </a:r>
            <a:endParaRPr lang="tr-TR" sz="4400" i="1" kern="1200" dirty="0">
              <a:solidFill>
                <a:schemeClr val="bg1"/>
              </a:solidFill>
            </a:endParaRPr>
          </a:p>
        </p:txBody>
      </p:sp>
      <p:sp>
        <p:nvSpPr>
          <p:cNvPr id="6" name="Oval 5"/>
          <p:cNvSpPr/>
          <p:nvPr/>
        </p:nvSpPr>
        <p:spPr>
          <a:xfrm>
            <a:off x="1572049" y="1773270"/>
            <a:ext cx="1383842" cy="1383842"/>
          </a:xfrm>
          <a:prstGeom prst="ellipse">
            <a:avLst/>
          </a:prstGeom>
          <a:blipFill>
            <a:blip r:embed="rId2" cstate="print">
              <a:extLst>
                <a:ext uri="{28A0092B-C50C-407E-A947-70E740481C1C}">
                  <a14:useLocalDpi xmlns:a14="http://schemas.microsoft.com/office/drawing/2010/main" val="0"/>
                </a:ext>
              </a:extLst>
            </a:blip>
            <a:srcRect/>
            <a:stretch>
              <a:fillRect l="-45000" r="-4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Serbest Form 6"/>
          <p:cNvSpPr/>
          <p:nvPr/>
        </p:nvSpPr>
        <p:spPr>
          <a:xfrm>
            <a:off x="2263970" y="3570199"/>
            <a:ext cx="5908430" cy="2774162"/>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87631" rIns="163576" bIns="87629" numCol="1" spcCol="1270" anchor="ctr" anchorCtr="0">
            <a:noAutofit/>
          </a:bodyPr>
          <a:lstStyle/>
          <a:p>
            <a:pPr lvl="0" algn="ctr" defTabSz="1022350">
              <a:lnSpc>
                <a:spcPct val="90000"/>
              </a:lnSpc>
              <a:spcBef>
                <a:spcPct val="0"/>
              </a:spcBef>
              <a:spcAft>
                <a:spcPct val="35000"/>
              </a:spcAft>
            </a:pPr>
            <a:r>
              <a:rPr lang="tr-TR" sz="2300" kern="1200" dirty="0" smtClean="0">
                <a:solidFill>
                  <a:schemeClr val="bg1"/>
                </a:solidFill>
              </a:rPr>
              <a:t>Merkezi sınav puanı ile öğrenci alan okulların kontenjanlarına, puan üstünlüğüne göre, tercihleri doğrultusunda Ölçme, Değerlendirme ve Sınav Hizmetleri Genel Müdürlüğünce yapılacak.</a:t>
            </a:r>
            <a:endParaRPr lang="tr-TR" sz="2300" kern="1200" dirty="0">
              <a:solidFill>
                <a:schemeClr val="bg1"/>
              </a:solidFill>
            </a:endParaRPr>
          </a:p>
        </p:txBody>
      </p:sp>
      <p:sp>
        <p:nvSpPr>
          <p:cNvPr id="9" name="Oval 8"/>
          <p:cNvSpPr/>
          <p:nvPr/>
        </p:nvSpPr>
        <p:spPr>
          <a:xfrm>
            <a:off x="1572049" y="4265359"/>
            <a:ext cx="1383842" cy="1383842"/>
          </a:xfrm>
          <a:prstGeom prst="ellipse">
            <a:avLst/>
          </a:prstGeom>
          <a:blipFill>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19688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489697" y="1524454"/>
            <a:ext cx="1383842" cy="1383842"/>
          </a:xfrm>
          <a:prstGeom prst="ellipse">
            <a:avLst/>
          </a:prstGeom>
          <a:blipFill>
            <a:blip r:embed="rId2" cstate="print">
              <a:extLst>
                <a:ext uri="{28A0092B-C50C-407E-A947-70E740481C1C}">
                  <a14:useLocalDpi xmlns:a14="http://schemas.microsoft.com/office/drawing/2010/main" val="0"/>
                </a:ext>
              </a:extLst>
            </a:blip>
            <a:srcRect/>
            <a:stretch>
              <a:fillRect l="-45000" r="-4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Serbest Form 7"/>
          <p:cNvSpPr/>
          <p:nvPr/>
        </p:nvSpPr>
        <p:spPr>
          <a:xfrm>
            <a:off x="2224626" y="2889557"/>
            <a:ext cx="6278814" cy="3545040"/>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87631" rIns="163576" bIns="87629" numCol="1" spcCol="1270" anchor="ctr" anchorCtr="0">
            <a:noAutofit/>
          </a:bodyPr>
          <a:lstStyle/>
          <a:p>
            <a:pPr lvl="0" algn="ctr" defTabSz="1022350">
              <a:lnSpc>
                <a:spcPct val="90000"/>
              </a:lnSpc>
              <a:spcBef>
                <a:spcPct val="0"/>
              </a:spcBef>
              <a:spcAft>
                <a:spcPct val="35000"/>
              </a:spcAft>
            </a:pPr>
            <a:endParaRPr lang="tr-TR" sz="2300" kern="1200" dirty="0">
              <a:solidFill>
                <a:schemeClr val="bg1"/>
              </a:solidFill>
            </a:endParaRPr>
          </a:p>
        </p:txBody>
      </p:sp>
      <p:sp>
        <p:nvSpPr>
          <p:cNvPr id="9" name="Oval 8"/>
          <p:cNvSpPr/>
          <p:nvPr/>
        </p:nvSpPr>
        <p:spPr>
          <a:xfrm>
            <a:off x="1489697" y="4016543"/>
            <a:ext cx="1383842" cy="1383842"/>
          </a:xfrm>
          <a:prstGeom prst="ellipse">
            <a:avLst/>
          </a:prstGeom>
          <a:blipFill>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erbest Form 5"/>
          <p:cNvSpPr/>
          <p:nvPr/>
        </p:nvSpPr>
        <p:spPr>
          <a:xfrm>
            <a:off x="2699792" y="1628800"/>
            <a:ext cx="5472684" cy="1080120"/>
          </a:xfrm>
          <a:custGeom>
            <a:avLst/>
            <a:gdLst>
              <a:gd name="connsiteX0" fmla="*/ 0 w 5472684"/>
              <a:gd name="connsiteY0" fmla="*/ 0 h 599079"/>
              <a:gd name="connsiteX1" fmla="*/ 5173145 w 5472684"/>
              <a:gd name="connsiteY1" fmla="*/ 0 h 599079"/>
              <a:gd name="connsiteX2" fmla="*/ 5472684 w 5472684"/>
              <a:gd name="connsiteY2" fmla="*/ 299540 h 599079"/>
              <a:gd name="connsiteX3" fmla="*/ 5173145 w 5472684"/>
              <a:gd name="connsiteY3" fmla="*/ 599079 h 599079"/>
              <a:gd name="connsiteX4" fmla="*/ 0 w 5472684"/>
              <a:gd name="connsiteY4" fmla="*/ 599079 h 599079"/>
              <a:gd name="connsiteX5" fmla="*/ 0 w 5472684"/>
              <a:gd name="connsiteY5" fmla="*/ 0 h 59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599079">
                <a:moveTo>
                  <a:pt x="5472684" y="599078"/>
                </a:moveTo>
                <a:lnTo>
                  <a:pt x="299539" y="599078"/>
                </a:lnTo>
                <a:lnTo>
                  <a:pt x="0" y="299539"/>
                </a:lnTo>
                <a:lnTo>
                  <a:pt x="299539" y="1"/>
                </a:lnTo>
                <a:lnTo>
                  <a:pt x="5472684" y="1"/>
                </a:lnTo>
                <a:lnTo>
                  <a:pt x="5472684" y="599078"/>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0006" tIns="121921" rIns="227584" bIns="121921" numCol="1" spcCol="1270" anchor="ctr" anchorCtr="0">
            <a:noAutofit/>
          </a:bodyPr>
          <a:lstStyle/>
          <a:p>
            <a:pPr lvl="0" algn="ctr" defTabSz="1422400">
              <a:lnSpc>
                <a:spcPct val="90000"/>
              </a:lnSpc>
              <a:spcBef>
                <a:spcPct val="0"/>
              </a:spcBef>
              <a:spcAft>
                <a:spcPct val="35000"/>
              </a:spcAft>
            </a:pPr>
            <a:r>
              <a:rPr lang="tr-TR" sz="4400" i="1" kern="1200" dirty="0" smtClean="0">
                <a:solidFill>
                  <a:schemeClr val="bg1"/>
                </a:solidFill>
              </a:rPr>
              <a:t>Eşitlik Halinde</a:t>
            </a:r>
            <a:endParaRPr lang="tr-TR" sz="4400" i="1" kern="1200" dirty="0">
              <a:solidFill>
                <a:schemeClr val="bg1"/>
              </a:solidFill>
            </a:endParaRPr>
          </a:p>
        </p:txBody>
      </p:sp>
      <p:sp>
        <p:nvSpPr>
          <p:cNvPr id="10"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11" name="Dikdörtgen 10"/>
          <p:cNvSpPr/>
          <p:nvPr/>
        </p:nvSpPr>
        <p:spPr>
          <a:xfrm>
            <a:off x="3385808" y="3369636"/>
            <a:ext cx="5083802" cy="2677656"/>
          </a:xfrm>
          <a:prstGeom prst="rect">
            <a:avLst/>
          </a:prstGeom>
        </p:spPr>
        <p:txBody>
          <a:bodyPr wrap="square">
            <a:spAutoFit/>
          </a:bodyPr>
          <a:lstStyle/>
          <a:p>
            <a:r>
              <a:rPr lang="tr-TR" sz="2400" dirty="0" smtClean="0">
                <a:solidFill>
                  <a:schemeClr val="bg1"/>
                </a:solidFill>
              </a:rPr>
              <a:t>Ortaokul </a:t>
            </a:r>
            <a:r>
              <a:rPr lang="tr-TR" sz="2400" dirty="0">
                <a:solidFill>
                  <a:schemeClr val="bg1"/>
                </a:solidFill>
              </a:rPr>
              <a:t>Başarı </a:t>
            </a:r>
            <a:r>
              <a:rPr lang="tr-TR" sz="2400" dirty="0" err="1">
                <a:solidFill>
                  <a:schemeClr val="bg1"/>
                </a:solidFill>
              </a:rPr>
              <a:t>Puanı´na</a:t>
            </a:r>
            <a:r>
              <a:rPr lang="tr-TR" sz="2400" dirty="0">
                <a:solidFill>
                  <a:schemeClr val="bg1"/>
                </a:solidFill>
              </a:rPr>
              <a:t> (OBP), </a:t>
            </a:r>
            <a:r>
              <a:rPr lang="tr-TR" sz="2400" dirty="0" smtClean="0">
                <a:solidFill>
                  <a:schemeClr val="bg1"/>
                </a:solidFill>
              </a:rPr>
              <a:t>doğum </a:t>
            </a:r>
            <a:r>
              <a:rPr lang="tr-TR" sz="2400" dirty="0">
                <a:solidFill>
                  <a:schemeClr val="bg1"/>
                </a:solidFill>
              </a:rPr>
              <a:t>tarihine göre yaşı küçük olana, 8. 7. ve 6. sınıflardaki yıl sonu başarı puanı (YBP) üstünlüğüne, okula özürsüz devamsızlık yapılan gün sayısının azlığına ve tercih önceliği durumlarına </a:t>
            </a:r>
            <a:r>
              <a:rPr lang="tr-TR" sz="2400" dirty="0" smtClean="0">
                <a:solidFill>
                  <a:schemeClr val="bg1"/>
                </a:solidFill>
              </a:rPr>
              <a:t>bakılacaktır. </a:t>
            </a:r>
            <a:endParaRPr lang="tr-TR" sz="2400" dirty="0">
              <a:solidFill>
                <a:schemeClr val="bg1"/>
              </a:solidFill>
            </a:endParaRPr>
          </a:p>
        </p:txBody>
      </p:sp>
    </p:spTree>
    <p:extLst>
      <p:ext uri="{BB962C8B-B14F-4D97-AF65-F5344CB8AC3E}">
        <p14:creationId xmlns:p14="http://schemas.microsoft.com/office/powerpoint/2010/main" val="24809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rbest Form 2"/>
          <p:cNvSpPr/>
          <p:nvPr/>
        </p:nvSpPr>
        <p:spPr>
          <a:xfrm>
            <a:off x="2568607" y="1871982"/>
            <a:ext cx="5465805" cy="1099219"/>
          </a:xfrm>
          <a:custGeom>
            <a:avLst/>
            <a:gdLst>
              <a:gd name="connsiteX0" fmla="*/ 0 w 5465805"/>
              <a:gd name="connsiteY0" fmla="*/ 0 h 1099217"/>
              <a:gd name="connsiteX1" fmla="*/ 4916197 w 5465805"/>
              <a:gd name="connsiteY1" fmla="*/ 0 h 1099217"/>
              <a:gd name="connsiteX2" fmla="*/ 5465805 w 5465805"/>
              <a:gd name="connsiteY2" fmla="*/ 549609 h 1099217"/>
              <a:gd name="connsiteX3" fmla="*/ 4916197 w 5465805"/>
              <a:gd name="connsiteY3" fmla="*/ 1099217 h 1099217"/>
              <a:gd name="connsiteX4" fmla="*/ 0 w 5465805"/>
              <a:gd name="connsiteY4" fmla="*/ 1099217 h 1099217"/>
              <a:gd name="connsiteX5" fmla="*/ 0 w 5465805"/>
              <a:gd name="connsiteY5" fmla="*/ 0 h 10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5805" h="1099217">
                <a:moveTo>
                  <a:pt x="5465805" y="1099216"/>
                </a:moveTo>
                <a:lnTo>
                  <a:pt x="549608" y="1099216"/>
                </a:lnTo>
                <a:lnTo>
                  <a:pt x="0" y="549608"/>
                </a:lnTo>
                <a:lnTo>
                  <a:pt x="549608" y="1"/>
                </a:lnTo>
                <a:lnTo>
                  <a:pt x="5465805" y="1"/>
                </a:lnTo>
                <a:lnTo>
                  <a:pt x="5465805" y="1099216"/>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50276" tIns="137161" rIns="256032" bIns="137161" numCol="1" spcCol="1270" anchor="ctr" anchorCtr="0">
            <a:noAutofit/>
          </a:bodyPr>
          <a:lstStyle/>
          <a:p>
            <a:pPr lvl="0" algn="ctr" defTabSz="1600200">
              <a:lnSpc>
                <a:spcPct val="90000"/>
              </a:lnSpc>
              <a:spcBef>
                <a:spcPct val="0"/>
              </a:spcBef>
              <a:spcAft>
                <a:spcPct val="35000"/>
              </a:spcAft>
            </a:pPr>
            <a:r>
              <a:rPr lang="tr-TR" sz="3600" i="1" kern="1200" dirty="0" smtClean="0">
                <a:solidFill>
                  <a:schemeClr val="bg1"/>
                </a:solidFill>
              </a:rPr>
              <a:t>Yerel Yerleştirme</a:t>
            </a:r>
            <a:endParaRPr lang="tr-TR" sz="3600" i="1" kern="1200" dirty="0">
              <a:solidFill>
                <a:schemeClr val="bg1"/>
              </a:solidFill>
            </a:endParaRPr>
          </a:p>
        </p:txBody>
      </p:sp>
      <p:sp>
        <p:nvSpPr>
          <p:cNvPr id="4" name="Oval 3"/>
          <p:cNvSpPr/>
          <p:nvPr/>
        </p:nvSpPr>
        <p:spPr>
          <a:xfrm>
            <a:off x="1394287" y="1526542"/>
            <a:ext cx="1758551" cy="1758551"/>
          </a:xfrm>
          <a:prstGeom prst="ellipse">
            <a:avLst/>
          </a:prstGeom>
          <a:blipFill>
            <a:blip r:embed="rId2">
              <a:extLst>
                <a:ext uri="{28A0092B-C50C-407E-A947-70E740481C1C}">
                  <a14:useLocalDpi xmlns:a14="http://schemas.microsoft.com/office/drawing/2010/main" val="0"/>
                </a:ext>
              </a:extLst>
            </a:blip>
            <a:srcRect/>
            <a:stretch>
              <a:fillRect l="-30000" r="-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Serbest Form 4"/>
          <p:cNvSpPr/>
          <p:nvPr/>
        </p:nvSpPr>
        <p:spPr>
          <a:xfrm>
            <a:off x="1979707" y="3789036"/>
            <a:ext cx="6332846" cy="2568752"/>
          </a:xfrm>
          <a:custGeom>
            <a:avLst/>
            <a:gdLst>
              <a:gd name="connsiteX0" fmla="*/ 0 w 6332845"/>
              <a:gd name="connsiteY0" fmla="*/ 0 h 2568751"/>
              <a:gd name="connsiteX1" fmla="*/ 5048470 w 6332845"/>
              <a:gd name="connsiteY1" fmla="*/ 0 h 2568751"/>
              <a:gd name="connsiteX2" fmla="*/ 6332845 w 6332845"/>
              <a:gd name="connsiteY2" fmla="*/ 1284376 h 2568751"/>
              <a:gd name="connsiteX3" fmla="*/ 5048470 w 6332845"/>
              <a:gd name="connsiteY3" fmla="*/ 2568751 h 2568751"/>
              <a:gd name="connsiteX4" fmla="*/ 0 w 6332845"/>
              <a:gd name="connsiteY4" fmla="*/ 2568751 h 2568751"/>
              <a:gd name="connsiteX5" fmla="*/ 0 w 6332845"/>
              <a:gd name="connsiteY5" fmla="*/ 0 h 256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2845" h="2568751">
                <a:moveTo>
                  <a:pt x="6332845" y="2568750"/>
                </a:moveTo>
                <a:lnTo>
                  <a:pt x="1284375" y="2568750"/>
                </a:lnTo>
                <a:lnTo>
                  <a:pt x="0" y="1284375"/>
                </a:lnTo>
                <a:lnTo>
                  <a:pt x="1284375" y="1"/>
                </a:lnTo>
                <a:lnTo>
                  <a:pt x="6332845" y="1"/>
                </a:lnTo>
                <a:lnTo>
                  <a:pt x="6332845" y="256875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17660" tIns="106681" rIns="199137" bIns="106679" numCol="1" spcCol="1270" anchor="ctr" anchorCtr="0">
            <a:noAutofit/>
          </a:bodyPr>
          <a:lstStyle/>
          <a:p>
            <a:pPr lvl="0" algn="ctr" defTabSz="1244600">
              <a:lnSpc>
                <a:spcPct val="90000"/>
              </a:lnSpc>
              <a:spcBef>
                <a:spcPct val="0"/>
              </a:spcBef>
              <a:spcAft>
                <a:spcPct val="35000"/>
              </a:spcAft>
            </a:pPr>
            <a:r>
              <a:rPr lang="tr-TR" sz="2800" b="0" i="0" u="none" kern="1200" dirty="0" smtClean="0">
                <a:solidFill>
                  <a:schemeClr val="bg1"/>
                </a:solidFill>
              </a:rPr>
              <a:t>Sınavsız öğrenci alan okullara yerleştirme işlemi, kayıt alanları içindeki sınavsız öğrenci alan ortaöğretim kurumlarına belirlenen kontenjanlara göre yapılacak. </a:t>
            </a:r>
            <a:endParaRPr lang="tr-TR" sz="2800" kern="1200" dirty="0">
              <a:solidFill>
                <a:schemeClr val="bg1"/>
              </a:solidFill>
            </a:endParaRPr>
          </a:p>
        </p:txBody>
      </p:sp>
      <p:sp>
        <p:nvSpPr>
          <p:cNvPr id="6" name="Oval 5"/>
          <p:cNvSpPr/>
          <p:nvPr/>
        </p:nvSpPr>
        <p:spPr>
          <a:xfrm>
            <a:off x="1331646" y="4221095"/>
            <a:ext cx="1758551" cy="1758551"/>
          </a:xfrm>
          <a:prstGeom prst="ellipse">
            <a:avLst/>
          </a:prstGeom>
          <a:blipFill>
            <a:blip r:embed="rId3" cstate="print">
              <a:extLst>
                <a:ext uri="{28A0092B-C50C-407E-A947-70E740481C1C}">
                  <a14:useLocalDpi xmlns:a14="http://schemas.microsoft.com/office/drawing/2010/main" val="0"/>
                </a:ext>
              </a:extLst>
            </a:blip>
            <a:srcRect/>
            <a:stretch>
              <a:fillRect l="-38000" r="-3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Tree>
    <p:extLst>
      <p:ext uri="{BB962C8B-B14F-4D97-AF65-F5344CB8AC3E}">
        <p14:creationId xmlns:p14="http://schemas.microsoft.com/office/powerpoint/2010/main" val="1446854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7" name="Serbest Form 6"/>
          <p:cNvSpPr/>
          <p:nvPr/>
        </p:nvSpPr>
        <p:spPr>
          <a:xfrm>
            <a:off x="2545014" y="1850933"/>
            <a:ext cx="5472684" cy="1034971"/>
          </a:xfrm>
          <a:custGeom>
            <a:avLst/>
            <a:gdLst>
              <a:gd name="connsiteX0" fmla="*/ 0 w 5472684"/>
              <a:gd name="connsiteY0" fmla="*/ 0 h 1034969"/>
              <a:gd name="connsiteX1" fmla="*/ 4955200 w 5472684"/>
              <a:gd name="connsiteY1" fmla="*/ 0 h 1034969"/>
              <a:gd name="connsiteX2" fmla="*/ 5472684 w 5472684"/>
              <a:gd name="connsiteY2" fmla="*/ 517485 h 1034969"/>
              <a:gd name="connsiteX3" fmla="*/ 4955200 w 5472684"/>
              <a:gd name="connsiteY3" fmla="*/ 1034969 h 1034969"/>
              <a:gd name="connsiteX4" fmla="*/ 0 w 5472684"/>
              <a:gd name="connsiteY4" fmla="*/ 1034969 h 1034969"/>
              <a:gd name="connsiteX5" fmla="*/ 0 w 5472684"/>
              <a:gd name="connsiteY5" fmla="*/ 0 h 103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034969">
                <a:moveTo>
                  <a:pt x="5472684" y="1034968"/>
                </a:moveTo>
                <a:lnTo>
                  <a:pt x="517484" y="1034968"/>
                </a:lnTo>
                <a:lnTo>
                  <a:pt x="0" y="517484"/>
                </a:lnTo>
                <a:lnTo>
                  <a:pt x="517484" y="1"/>
                </a:lnTo>
                <a:lnTo>
                  <a:pt x="5472684" y="1"/>
                </a:lnTo>
                <a:lnTo>
                  <a:pt x="5472684" y="1034968"/>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888" tIns="137161" rIns="256032" bIns="137161" numCol="1" spcCol="1270" anchor="ctr" anchorCtr="0">
            <a:noAutofit/>
          </a:bodyPr>
          <a:lstStyle/>
          <a:p>
            <a:pPr lvl="0" algn="ctr" defTabSz="1600200">
              <a:lnSpc>
                <a:spcPct val="90000"/>
              </a:lnSpc>
              <a:spcBef>
                <a:spcPct val="0"/>
              </a:spcBef>
              <a:spcAft>
                <a:spcPct val="35000"/>
              </a:spcAft>
            </a:pPr>
            <a:r>
              <a:rPr lang="tr-TR" sz="3600" i="1" kern="1200" dirty="0" smtClean="0">
                <a:solidFill>
                  <a:schemeClr val="bg1"/>
                </a:solidFill>
              </a:rPr>
              <a:t>Yerel Yerleştirme</a:t>
            </a:r>
            <a:endParaRPr lang="tr-TR" sz="3600" i="1" kern="1200" dirty="0">
              <a:solidFill>
                <a:schemeClr val="bg1"/>
              </a:solidFill>
            </a:endParaRPr>
          </a:p>
        </p:txBody>
      </p:sp>
      <p:sp>
        <p:nvSpPr>
          <p:cNvPr id="8" name="Oval 7"/>
          <p:cNvSpPr/>
          <p:nvPr/>
        </p:nvSpPr>
        <p:spPr>
          <a:xfrm>
            <a:off x="1421716" y="1525683"/>
            <a:ext cx="1655764" cy="1655764"/>
          </a:xfrm>
          <a:prstGeom prst="ellipse">
            <a:avLst/>
          </a:prstGeom>
          <a:blipFill>
            <a:blip r:embed="rId2">
              <a:extLst>
                <a:ext uri="{28A0092B-C50C-407E-A947-70E740481C1C}">
                  <a14:useLocalDpi xmlns:a14="http://schemas.microsoft.com/office/drawing/2010/main" val="0"/>
                </a:ext>
              </a:extLst>
            </a:blip>
            <a:srcRect/>
            <a:stretch>
              <a:fillRect l="-30000" r="-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Serbest Form 8"/>
          <p:cNvSpPr/>
          <p:nvPr/>
        </p:nvSpPr>
        <p:spPr>
          <a:xfrm>
            <a:off x="1955374" y="3655936"/>
            <a:ext cx="6340815" cy="2418610"/>
          </a:xfrm>
          <a:custGeom>
            <a:avLst/>
            <a:gdLst>
              <a:gd name="connsiteX0" fmla="*/ 0 w 6340815"/>
              <a:gd name="connsiteY0" fmla="*/ 0 h 2418609"/>
              <a:gd name="connsiteX1" fmla="*/ 5131511 w 6340815"/>
              <a:gd name="connsiteY1" fmla="*/ 0 h 2418609"/>
              <a:gd name="connsiteX2" fmla="*/ 6340815 w 6340815"/>
              <a:gd name="connsiteY2" fmla="*/ 1209305 h 2418609"/>
              <a:gd name="connsiteX3" fmla="*/ 5131511 w 6340815"/>
              <a:gd name="connsiteY3" fmla="*/ 2418609 h 2418609"/>
              <a:gd name="connsiteX4" fmla="*/ 0 w 6340815"/>
              <a:gd name="connsiteY4" fmla="*/ 2418609 h 2418609"/>
              <a:gd name="connsiteX5" fmla="*/ 0 w 6340815"/>
              <a:gd name="connsiteY5" fmla="*/ 0 h 241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0815" h="2418609">
                <a:moveTo>
                  <a:pt x="6340815" y="2418608"/>
                </a:moveTo>
                <a:lnTo>
                  <a:pt x="1209304" y="2418608"/>
                </a:lnTo>
                <a:lnTo>
                  <a:pt x="0" y="1209304"/>
                </a:lnTo>
                <a:lnTo>
                  <a:pt x="1209304" y="1"/>
                </a:lnTo>
                <a:lnTo>
                  <a:pt x="6340815" y="1"/>
                </a:lnTo>
                <a:lnTo>
                  <a:pt x="6340815" y="2418608"/>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4798" tIns="76201" rIns="142240" bIns="76199" numCol="1" spcCol="1270" anchor="ctr" anchorCtr="0">
            <a:noAutofit/>
          </a:bodyPr>
          <a:lstStyle/>
          <a:p>
            <a:pPr lvl="0" algn="ctr" defTabSz="889000">
              <a:lnSpc>
                <a:spcPct val="90000"/>
              </a:lnSpc>
              <a:spcBef>
                <a:spcPct val="0"/>
              </a:spcBef>
              <a:spcAft>
                <a:spcPct val="35000"/>
              </a:spcAft>
            </a:pPr>
            <a:r>
              <a:rPr lang="tr-TR" sz="2300" b="0" i="0" u="none" kern="1200" dirty="0" smtClean="0">
                <a:solidFill>
                  <a:schemeClr val="bg1"/>
                </a:solidFill>
              </a:rPr>
              <a:t>Kayıt alanı, okulların kontenjanı, öğrencilerin </a:t>
            </a:r>
            <a:r>
              <a:rPr lang="tr-TR" sz="2300" b="0" i="0" u="none" kern="1200" dirty="0" err="1" smtClean="0">
                <a:solidFill>
                  <a:schemeClr val="bg1"/>
                </a:solidFill>
              </a:rPr>
              <a:t>ikâmet</a:t>
            </a:r>
            <a:r>
              <a:rPr lang="tr-TR" sz="2300" b="0" i="0" u="none" kern="1200" dirty="0" smtClean="0">
                <a:solidFill>
                  <a:schemeClr val="bg1"/>
                </a:solidFill>
              </a:rPr>
              <a:t> adresleri, tercihler, okul başarı puanları, devam-devamsızlık ve yaş gibi kriterler göz önünde bulundurularak yapılacak. </a:t>
            </a:r>
            <a:endParaRPr lang="tr-TR" sz="2300" kern="1200" dirty="0">
              <a:solidFill>
                <a:schemeClr val="bg1"/>
              </a:solidFill>
            </a:endParaRPr>
          </a:p>
        </p:txBody>
      </p:sp>
      <p:sp>
        <p:nvSpPr>
          <p:cNvPr id="10" name="Oval 9"/>
          <p:cNvSpPr/>
          <p:nvPr/>
        </p:nvSpPr>
        <p:spPr>
          <a:xfrm>
            <a:off x="1349795" y="4062742"/>
            <a:ext cx="1655764" cy="1655764"/>
          </a:xfrm>
          <a:prstGeom prst="ellipse">
            <a:avLst/>
          </a:prstGeom>
          <a:blipFill>
            <a:blip r:embed="rId3" cstate="print">
              <a:extLst>
                <a:ext uri="{28A0092B-C50C-407E-A947-70E740481C1C}">
                  <a14:useLocalDpi xmlns:a14="http://schemas.microsoft.com/office/drawing/2010/main" val="0"/>
                </a:ext>
              </a:extLst>
            </a:blip>
            <a:srcRect/>
            <a:stretch>
              <a:fillRect l="-38000" r="-3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70251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5" name="İçerik Yer Tutucusu 1"/>
          <p:cNvSpPr txBox="1">
            <a:spLocks noGrp="1"/>
          </p:cNvSpPr>
          <p:nvPr>
            <p:ph idx="1"/>
          </p:nvPr>
        </p:nvSpPr>
        <p:spPr>
          <a:xfrm>
            <a:off x="683568" y="2636912"/>
            <a:ext cx="8229600" cy="3888432"/>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lvl="0" indent="0" algn="ctr">
              <a:spcBef>
                <a:spcPts val="0"/>
              </a:spcBef>
              <a:buClr>
                <a:srgbClr val="17365D"/>
              </a:buClr>
              <a:buNone/>
            </a:pPr>
            <a:r>
              <a:rPr lang="tr-TR" sz="2800" b="1" dirty="0" smtClean="0">
                <a:solidFill>
                  <a:srgbClr val="FF0000"/>
                </a:solidFill>
                <a:latin typeface="Constantia" panose="02030602050306030303" pitchFamily="18" charset="0"/>
                <a:ea typeface="Comic Sans MS"/>
                <a:cs typeface="Comic Sans MS"/>
                <a:sym typeface="Comic Sans MS"/>
              </a:rPr>
              <a:t>BİLGİ – YORUM - HIZ</a:t>
            </a:r>
          </a:p>
          <a:p>
            <a:pPr marL="0" lvl="0" indent="0" algn="ctr">
              <a:spcBef>
                <a:spcPts val="0"/>
              </a:spcBef>
              <a:buClr>
                <a:srgbClr val="17365D"/>
              </a:buClr>
              <a:buNone/>
            </a:pPr>
            <a:r>
              <a:rPr lang="tr-TR" sz="2800" b="1" dirty="0" smtClean="0">
                <a:solidFill>
                  <a:srgbClr val="17365D"/>
                </a:solidFill>
                <a:ea typeface="Comic Sans MS"/>
                <a:cs typeface="Comic Sans MS"/>
                <a:sym typeface="Comic Sans MS"/>
              </a:rPr>
              <a:t>Bilgi</a:t>
            </a:r>
            <a:r>
              <a:rPr lang="tr-TR" sz="2800" b="1" dirty="0">
                <a:solidFill>
                  <a:srgbClr val="17365D"/>
                </a:solidFill>
                <a:ea typeface="Comic Sans MS"/>
                <a:cs typeface="Comic Sans MS"/>
                <a:sym typeface="Comic Sans MS"/>
              </a:rPr>
              <a:t>; derste dersi iyi dinleyerek ve  ders çalışılarak elde edilebilir. </a:t>
            </a:r>
            <a:endParaRPr lang="tr-TR" sz="2800" dirty="0"/>
          </a:p>
          <a:p>
            <a:pPr marL="0" lvl="0" indent="0" algn="ctr">
              <a:spcBef>
                <a:spcPts val="640"/>
              </a:spcBef>
              <a:buClr>
                <a:srgbClr val="17365D"/>
              </a:buClr>
              <a:buNone/>
            </a:pPr>
            <a:r>
              <a:rPr lang="tr-TR" sz="2800" b="1" dirty="0">
                <a:solidFill>
                  <a:srgbClr val="17365D"/>
                </a:solidFill>
                <a:ea typeface="Comic Sans MS"/>
                <a:cs typeface="Comic Sans MS"/>
                <a:sym typeface="Comic Sans MS"/>
              </a:rPr>
              <a:t> Yorum; ders dışında yalnız başınıza  paragraf sorularını çözerek ve bol kitap okuyarak elde edilebilir. </a:t>
            </a:r>
            <a:endParaRPr lang="tr-TR" sz="2800" dirty="0"/>
          </a:p>
          <a:p>
            <a:pPr marL="0" lvl="0" indent="0" algn="ctr">
              <a:spcBef>
                <a:spcPts val="640"/>
              </a:spcBef>
              <a:buClr>
                <a:srgbClr val="17365D"/>
              </a:buClr>
              <a:buNone/>
            </a:pPr>
            <a:r>
              <a:rPr lang="tr-TR" sz="2800" b="1" dirty="0">
                <a:solidFill>
                  <a:srgbClr val="17365D"/>
                </a:solidFill>
                <a:ea typeface="Comic Sans MS"/>
                <a:cs typeface="Comic Sans MS"/>
                <a:sym typeface="Comic Sans MS"/>
              </a:rPr>
              <a:t> Hız ise ancak ve ancak çok miktarda soru çözülerek elde edilir. </a:t>
            </a:r>
            <a:endParaRPr lang="tr-TR" sz="2800" dirty="0"/>
          </a:p>
        </p:txBody>
      </p:sp>
      <p:sp>
        <p:nvSpPr>
          <p:cNvPr id="6" name="Serbest Form 5"/>
          <p:cNvSpPr/>
          <p:nvPr/>
        </p:nvSpPr>
        <p:spPr>
          <a:xfrm>
            <a:off x="2555776" y="155406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Tree>
    <p:extLst>
      <p:ext uri="{BB962C8B-B14F-4D97-AF65-F5344CB8AC3E}">
        <p14:creationId xmlns:p14="http://schemas.microsoft.com/office/powerpoint/2010/main" val="1320082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3999"/>
            <a:ext cx="8229600" cy="5001577"/>
          </a:xfrm>
        </p:spPr>
        <p:txBody>
          <a:bodyPr/>
          <a:lstStyle/>
          <a:p>
            <a:endParaRPr lang="tr-TR" dirty="0"/>
          </a:p>
        </p:txBody>
      </p:sp>
      <p:sp>
        <p:nvSpPr>
          <p:cNvPr id="3" name="Başlık 2"/>
          <p:cNvSpPr>
            <a:spLocks noGrp="1"/>
          </p:cNvSpPr>
          <p:nvPr>
            <p:ph type="title"/>
          </p:nvPr>
        </p:nvSpPr>
        <p:spPr/>
        <p:txBody>
          <a:bodyPr/>
          <a:lstStyle/>
          <a:p>
            <a:endParaRPr lang="tr-TR">
              <a:latin typeface="+mn-lt"/>
            </a:endParaRPr>
          </a:p>
        </p:txBody>
      </p:sp>
      <p:sp>
        <p:nvSpPr>
          <p:cNvPr id="4" name="Başlık 3"/>
          <p:cNvSpPr txBox="1">
            <a:spLocks/>
          </p:cNvSpPr>
          <p:nvPr/>
        </p:nvSpPr>
        <p:spPr>
          <a:xfrm>
            <a:off x="539552" y="260648"/>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ea typeface="BatangChe" panose="02030609000101010101" pitchFamily="49" charset="-127"/>
              </a:rPr>
              <a:t>LİSELERE GEÇİŞ SINAVI</a:t>
            </a:r>
            <a:endParaRPr lang="tr-TR" sz="3200" b="1">
              <a:effectLst>
                <a:outerShdw blurRad="38100" dist="38100" dir="2700000" algn="tl">
                  <a:srgbClr val="000000">
                    <a:alpha val="43137"/>
                  </a:srgbClr>
                </a:outerShdw>
              </a:effectLst>
              <a:ea typeface="BatangChe" panose="02030609000101010101" pitchFamily="49" charset="-127"/>
            </a:endParaRPr>
          </a:p>
        </p:txBody>
      </p:sp>
      <p:sp>
        <p:nvSpPr>
          <p:cNvPr id="7" name="İçerik Yer Tutucusu 1"/>
          <p:cNvSpPr txBox="1">
            <a:spLocks/>
          </p:cNvSpPr>
          <p:nvPr/>
        </p:nvSpPr>
        <p:spPr>
          <a:xfrm>
            <a:off x="659449" y="2493129"/>
            <a:ext cx="8229600" cy="4032448"/>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Font typeface="Wingdings 2"/>
              <a:buNone/>
            </a:pPr>
            <a:endParaRPr lang="tr-TR" sz="2800" dirty="0"/>
          </a:p>
        </p:txBody>
      </p:sp>
      <p:sp>
        <p:nvSpPr>
          <p:cNvPr id="8" name="Serbest Form 7"/>
          <p:cNvSpPr/>
          <p:nvPr/>
        </p:nvSpPr>
        <p:spPr>
          <a:xfrm>
            <a:off x="2555776" y="155406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10" name="Google Shape;160;p19"/>
          <p:cNvSpPr/>
          <p:nvPr/>
        </p:nvSpPr>
        <p:spPr>
          <a:xfrm>
            <a:off x="683568" y="2708920"/>
            <a:ext cx="6912768"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r>
              <a:rPr lang="tr-TR" sz="2400" b="1" i="0" u="sng" strike="noStrike" cap="none" dirty="0">
                <a:solidFill>
                  <a:srgbClr val="17365D"/>
                </a:solidFill>
                <a:ea typeface="Comic Sans MS"/>
                <a:cs typeface="Comic Sans MS"/>
                <a:sym typeface="Comic Sans MS"/>
              </a:rPr>
              <a:t>Öncelikle soruyu,</a:t>
            </a:r>
            <a:r>
              <a:rPr lang="tr-TR" sz="2400" b="1" i="0" u="none" strike="noStrike" cap="none" dirty="0">
                <a:solidFill>
                  <a:srgbClr val="17365D"/>
                </a:solidFill>
                <a:ea typeface="Comic Sans MS"/>
                <a:cs typeface="Comic Sans MS"/>
                <a:sym typeface="Comic Sans MS"/>
              </a:rPr>
              <a:t> daha sonra verilen bilgileri okuyun. </a:t>
            </a:r>
            <a:endParaRPr dirty="0"/>
          </a:p>
        </p:txBody>
      </p:sp>
      <p:sp>
        <p:nvSpPr>
          <p:cNvPr id="11" name="Google Shape;162;p19"/>
          <p:cNvSpPr/>
          <p:nvPr/>
        </p:nvSpPr>
        <p:spPr>
          <a:xfrm>
            <a:off x="755576" y="3539917"/>
            <a:ext cx="7344816"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r>
              <a:rPr lang="tr-TR" sz="2400" b="1" i="0" u="none" strike="noStrike" cap="none" dirty="0">
                <a:solidFill>
                  <a:srgbClr val="17365D"/>
                </a:solidFill>
                <a:ea typeface="Comic Sans MS"/>
                <a:cs typeface="Comic Sans MS"/>
                <a:sym typeface="Comic Sans MS"/>
              </a:rPr>
              <a:t>Soruyu ve verilen bilgileri anlamadan asla şıkları okumaya başlamayın. </a:t>
            </a:r>
            <a:endParaRPr dirty="0"/>
          </a:p>
        </p:txBody>
      </p:sp>
      <p:sp>
        <p:nvSpPr>
          <p:cNvPr id="12" name="Google Shape;170;p20"/>
          <p:cNvSpPr/>
          <p:nvPr/>
        </p:nvSpPr>
        <p:spPr>
          <a:xfrm>
            <a:off x="683568" y="4509353"/>
            <a:ext cx="7632848" cy="1754326"/>
          </a:xfrm>
          <a:prstGeom prst="rect">
            <a:avLst/>
          </a:prstGeom>
          <a:noFill/>
          <a:ln>
            <a:noFill/>
          </a:ln>
        </p:spPr>
        <p:txBody>
          <a:bodyPr spcFirstLastPara="1" wrap="square" lIns="91425" tIns="45700" rIns="91425" bIns="45700" anchor="t" anchorCtr="0">
            <a:noAutofit/>
          </a:bodyPr>
          <a:lstStyle/>
          <a:p>
            <a:pPr marL="609600" marR="0" lvl="0" indent="-609600" algn="just" rtl="0">
              <a:lnSpc>
                <a:spcPct val="90000"/>
              </a:lnSpc>
              <a:spcBef>
                <a:spcPts val="0"/>
              </a:spcBef>
              <a:spcAft>
                <a:spcPts val="0"/>
              </a:spcAft>
              <a:buClr>
                <a:srgbClr val="17365D"/>
              </a:buClr>
              <a:buSzPts val="2400"/>
              <a:buFont typeface="Arial"/>
              <a:buChar char="•"/>
            </a:pPr>
            <a:r>
              <a:rPr lang="tr-TR" sz="2400" b="1" i="0" u="none" strike="noStrike" cap="none" dirty="0">
                <a:solidFill>
                  <a:srgbClr val="17365D"/>
                </a:solidFill>
                <a:ea typeface="Comic Sans MS"/>
                <a:cs typeface="Comic Sans MS"/>
                <a:sym typeface="Comic Sans MS"/>
              </a:rPr>
              <a:t>Turlu Soru Çözme Yöntemi</a:t>
            </a:r>
            <a:r>
              <a:rPr lang="tr-TR" sz="2400" b="1" i="0" u="none" strike="noStrike" cap="none" dirty="0" smtClean="0">
                <a:solidFill>
                  <a:srgbClr val="17365D"/>
                </a:solidFill>
                <a:ea typeface="Comic Sans MS"/>
                <a:cs typeface="Comic Sans MS"/>
                <a:sym typeface="Comic Sans MS"/>
              </a:rPr>
              <a:t>; takıldığınız </a:t>
            </a:r>
            <a:r>
              <a:rPr lang="tr-TR" sz="2400" b="1" i="0" u="none" strike="noStrike" cap="none" dirty="0">
                <a:solidFill>
                  <a:srgbClr val="17365D"/>
                </a:solidFill>
                <a:ea typeface="Comic Sans MS"/>
                <a:cs typeface="Comic Sans MS"/>
                <a:sym typeface="Comic Sans MS"/>
              </a:rPr>
              <a:t>ve </a:t>
            </a:r>
            <a:r>
              <a:rPr lang="tr-TR" sz="2400" b="1" i="0" u="none" strike="noStrike" cap="none" dirty="0" smtClean="0">
                <a:solidFill>
                  <a:srgbClr val="17365D"/>
                </a:solidFill>
                <a:ea typeface="Comic Sans MS"/>
                <a:cs typeface="Comic Sans MS"/>
                <a:sym typeface="Comic Sans MS"/>
              </a:rPr>
              <a:t>cevaplandıramadığınız sorulara bir işaret koyun, daha sonra (sınav </a:t>
            </a:r>
            <a:r>
              <a:rPr lang="tr-TR" sz="2400" b="1" i="0" u="none" strike="noStrike" cap="none" dirty="0">
                <a:solidFill>
                  <a:srgbClr val="17365D"/>
                </a:solidFill>
                <a:ea typeface="Comic Sans MS"/>
                <a:cs typeface="Comic Sans MS"/>
                <a:sym typeface="Comic Sans MS"/>
              </a:rPr>
              <a:t>sonuna) </a:t>
            </a:r>
            <a:r>
              <a:rPr lang="tr-TR" sz="2400" b="1" i="0" u="none" strike="noStrike" cap="none" dirty="0" smtClean="0">
                <a:solidFill>
                  <a:srgbClr val="17365D"/>
                </a:solidFill>
                <a:ea typeface="Comic Sans MS"/>
                <a:cs typeface="Comic Sans MS"/>
                <a:sym typeface="Comic Sans MS"/>
              </a:rPr>
              <a:t>çözmeye bırakın. Bu </a:t>
            </a:r>
            <a:r>
              <a:rPr lang="tr-TR" sz="2400" b="1" i="0" u="none" strike="noStrike" cap="none" dirty="0">
                <a:solidFill>
                  <a:srgbClr val="17365D"/>
                </a:solidFill>
                <a:ea typeface="Comic Sans MS"/>
                <a:cs typeface="Comic Sans MS"/>
                <a:sym typeface="Comic Sans MS"/>
              </a:rPr>
              <a:t>sayede zamanı daha iyi kullanmış </a:t>
            </a:r>
            <a:r>
              <a:rPr lang="tr-TR" sz="2400" b="1" i="0" u="none" strike="noStrike" cap="none" dirty="0" smtClean="0">
                <a:solidFill>
                  <a:srgbClr val="17365D"/>
                </a:solidFill>
                <a:ea typeface="Comic Sans MS"/>
                <a:cs typeface="Comic Sans MS"/>
                <a:sym typeface="Comic Sans MS"/>
              </a:rPr>
              <a:t>olacaksınız</a:t>
            </a:r>
            <a:r>
              <a:rPr lang="tr-TR" sz="2400" b="1" i="0" u="none" strike="noStrike" cap="none" dirty="0">
                <a:solidFill>
                  <a:srgbClr val="17365D"/>
                </a:solidFill>
                <a:ea typeface="Comic Sans MS"/>
                <a:cs typeface="Comic Sans MS"/>
                <a:sym typeface="Comic Sans MS"/>
              </a:rPr>
              <a:t>.</a:t>
            </a:r>
            <a:endParaRPr dirty="0"/>
          </a:p>
        </p:txBody>
      </p:sp>
    </p:spTree>
    <p:extLst>
      <p:ext uri="{BB962C8B-B14F-4D97-AF65-F5344CB8AC3E}">
        <p14:creationId xmlns:p14="http://schemas.microsoft.com/office/powerpoint/2010/main" val="517354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539552" y="2204864"/>
            <a:ext cx="8229600" cy="3531096"/>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marL="0" indent="0" algn="ctr">
              <a:buNone/>
            </a:pPr>
            <a:r>
              <a:rPr lang="tr-TR" sz="3600" dirty="0" smtClean="0">
                <a:solidFill>
                  <a:schemeClr val="bg1"/>
                </a:solidFill>
                <a:latin typeface="Calibri" panose="020F0502020204030204" pitchFamily="34" charset="0"/>
                <a:cs typeface="Calibri" panose="020F0502020204030204" pitchFamily="34" charset="0"/>
              </a:rPr>
              <a:t>2020 Merkezi Sınav Başvuru ve Uygulama Kılavuzu’na </a:t>
            </a:r>
            <a:r>
              <a:rPr lang="tr-TR" sz="3600" dirty="0">
                <a:solidFill>
                  <a:srgbClr val="FF0000"/>
                </a:solidFill>
                <a:latin typeface="Calibri" panose="020F0502020204030204" pitchFamily="34" charset="0"/>
                <a:cs typeface="Calibri" panose="020F0502020204030204" pitchFamily="34" charset="0"/>
                <a:hlinkClick r:id="rId2"/>
              </a:rPr>
              <a:t>https://www.meb.gov.tr </a:t>
            </a:r>
            <a:r>
              <a:rPr lang="tr-TR" sz="3600" dirty="0" smtClean="0">
                <a:solidFill>
                  <a:schemeClr val="bg1"/>
                </a:solidFill>
                <a:latin typeface="Calibri" panose="020F0502020204030204" pitchFamily="34" charset="0"/>
                <a:cs typeface="Calibri" panose="020F0502020204030204" pitchFamily="34" charset="0"/>
              </a:rPr>
              <a:t>internet adresinden ulaşabilirsiniz.  </a:t>
            </a:r>
            <a:endParaRPr lang="tr-TR" sz="3600" dirty="0">
              <a:solidFill>
                <a:schemeClr val="bg1"/>
              </a:solidFill>
              <a:latin typeface="Calibri" panose="020F0502020204030204" pitchFamily="34" charset="0"/>
              <a:cs typeface="Calibri" panose="020F0502020204030204" pitchFamily="34" charset="0"/>
            </a:endParaRPr>
          </a:p>
        </p:txBody>
      </p:sp>
      <p:sp>
        <p:nvSpPr>
          <p:cNvPr id="7" name="Başlık 3"/>
          <p:cNvSpPr>
            <a:spLocks noGrp="1"/>
          </p:cNvSpPr>
          <p:nvPr>
            <p:ph type="title"/>
          </p:nvPr>
        </p:nvSpPr>
        <p:spPr>
          <a:xfrm>
            <a:off x="539552" y="54868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Tree>
    <p:extLst>
      <p:ext uri="{BB962C8B-B14F-4D97-AF65-F5344CB8AC3E}">
        <p14:creationId xmlns:p14="http://schemas.microsoft.com/office/powerpoint/2010/main" val="245634665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b="1" dirty="0"/>
          </a:p>
        </p:txBody>
      </p:sp>
      <p:sp>
        <p:nvSpPr>
          <p:cNvPr id="3" name="Başlık 2"/>
          <p:cNvSpPr>
            <a:spLocks noGrp="1"/>
          </p:cNvSpPr>
          <p:nvPr>
            <p:ph type="title"/>
          </p:nvPr>
        </p:nvSpPr>
        <p:spPr/>
        <p:txBody>
          <a:bodyPr/>
          <a:lstStyle/>
          <a:p>
            <a:endParaRPr lang="tr-TR" b="1">
              <a:latin typeface="+mn-lt"/>
            </a:endParaRPr>
          </a:p>
        </p:txBody>
      </p:sp>
      <p:sp>
        <p:nvSpPr>
          <p:cNvPr id="4" name="Başlık 3"/>
          <p:cNvSpPr txBox="1">
            <a:spLocks/>
          </p:cNvSpPr>
          <p:nvPr/>
        </p:nvSpPr>
        <p:spPr>
          <a:xfrm>
            <a:off x="539552" y="260648"/>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ea typeface="BatangChe" panose="02030609000101010101" pitchFamily="49" charset="-127"/>
              </a:rPr>
              <a:t>LİSELERE GEÇİŞ SINAVI</a:t>
            </a:r>
            <a:endParaRPr lang="tr-TR" sz="3200" b="1">
              <a:effectLst>
                <a:outerShdw blurRad="38100" dist="38100" dir="2700000" algn="tl">
                  <a:srgbClr val="000000">
                    <a:alpha val="43137"/>
                  </a:srgbClr>
                </a:outerShdw>
              </a:effectLst>
              <a:ea typeface="BatangChe" panose="02030609000101010101" pitchFamily="49" charset="-127"/>
            </a:endParaRPr>
          </a:p>
        </p:txBody>
      </p:sp>
      <p:sp>
        <p:nvSpPr>
          <p:cNvPr id="7" name="İçerik Yer Tutucusu 1"/>
          <p:cNvSpPr txBox="1">
            <a:spLocks/>
          </p:cNvSpPr>
          <p:nvPr/>
        </p:nvSpPr>
        <p:spPr>
          <a:xfrm>
            <a:off x="611560" y="2354690"/>
            <a:ext cx="8229600" cy="4032448"/>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Font typeface="Wingdings 2"/>
              <a:buNone/>
            </a:pPr>
            <a:endParaRPr lang="tr-TR" sz="2800" b="1" dirty="0"/>
          </a:p>
        </p:txBody>
      </p:sp>
      <p:sp>
        <p:nvSpPr>
          <p:cNvPr id="8" name="Serbest Form 7"/>
          <p:cNvSpPr/>
          <p:nvPr/>
        </p:nvSpPr>
        <p:spPr>
          <a:xfrm>
            <a:off x="2555776" y="155406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10" name="Google Shape;160;p19"/>
          <p:cNvSpPr/>
          <p:nvPr/>
        </p:nvSpPr>
        <p:spPr>
          <a:xfrm>
            <a:off x="683568" y="2708920"/>
            <a:ext cx="6912768"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endParaRPr b="1" dirty="0"/>
          </a:p>
        </p:txBody>
      </p:sp>
      <p:sp>
        <p:nvSpPr>
          <p:cNvPr id="11" name="Google Shape;162;p19"/>
          <p:cNvSpPr/>
          <p:nvPr/>
        </p:nvSpPr>
        <p:spPr>
          <a:xfrm>
            <a:off x="755576" y="3539917"/>
            <a:ext cx="7344816"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endParaRPr b="1" dirty="0"/>
          </a:p>
        </p:txBody>
      </p:sp>
      <p:sp>
        <p:nvSpPr>
          <p:cNvPr id="12" name="Google Shape;170;p20"/>
          <p:cNvSpPr/>
          <p:nvPr/>
        </p:nvSpPr>
        <p:spPr>
          <a:xfrm>
            <a:off x="683568" y="4509353"/>
            <a:ext cx="7632848" cy="1754326"/>
          </a:xfrm>
          <a:prstGeom prst="rect">
            <a:avLst/>
          </a:prstGeom>
          <a:noFill/>
          <a:ln>
            <a:noFill/>
          </a:ln>
        </p:spPr>
        <p:txBody>
          <a:bodyPr spcFirstLastPara="1" wrap="square" lIns="91425" tIns="45700" rIns="91425" bIns="45700" anchor="t" anchorCtr="0">
            <a:noAutofit/>
          </a:bodyPr>
          <a:lstStyle/>
          <a:p>
            <a:pPr marL="609600" marR="0" lvl="0" indent="-609600" algn="just" rtl="0">
              <a:lnSpc>
                <a:spcPct val="90000"/>
              </a:lnSpc>
              <a:spcBef>
                <a:spcPts val="0"/>
              </a:spcBef>
              <a:spcAft>
                <a:spcPts val="0"/>
              </a:spcAft>
              <a:buClr>
                <a:srgbClr val="17365D"/>
              </a:buClr>
              <a:buSzPts val="2400"/>
              <a:buFont typeface="Arial"/>
              <a:buChar char="•"/>
            </a:pPr>
            <a:endParaRPr b="1" dirty="0"/>
          </a:p>
        </p:txBody>
      </p:sp>
      <p:sp>
        <p:nvSpPr>
          <p:cNvPr id="13" name="Google Shape;172;p20"/>
          <p:cNvSpPr/>
          <p:nvPr/>
        </p:nvSpPr>
        <p:spPr>
          <a:xfrm>
            <a:off x="787124" y="2564904"/>
            <a:ext cx="7601300" cy="1390512"/>
          </a:xfrm>
          <a:prstGeom prst="rect">
            <a:avLst/>
          </a:prstGeom>
          <a:noFill/>
          <a:ln>
            <a:noFill/>
          </a:ln>
        </p:spPr>
        <p:txBody>
          <a:bodyPr spcFirstLastPara="1" wrap="square" lIns="91425" tIns="45700" rIns="91425" bIns="45700" anchor="t" anchorCtr="0">
            <a:noAutofit/>
          </a:bodyPr>
          <a:lstStyle/>
          <a:p>
            <a:pPr marL="609600" marR="0" lvl="0" indent="-609600" algn="just" rtl="0">
              <a:spcBef>
                <a:spcPts val="0"/>
              </a:spcBef>
              <a:spcAft>
                <a:spcPts val="0"/>
              </a:spcAft>
              <a:buClr>
                <a:srgbClr val="17365D"/>
              </a:buClr>
              <a:buSzPts val="2400"/>
              <a:buFont typeface="Arial"/>
              <a:buChar char="•"/>
            </a:pPr>
            <a:r>
              <a:rPr lang="tr-TR" sz="2400" b="1" i="0" u="none" strike="noStrike" cap="none" dirty="0">
                <a:solidFill>
                  <a:schemeClr val="bg1"/>
                </a:solidFill>
                <a:ea typeface="Comic Sans MS"/>
                <a:cs typeface="Comic Sans MS"/>
                <a:sym typeface="Comic Sans MS"/>
              </a:rPr>
              <a:t>Soruyu daha kolay çözmenizi sağlayacak </a:t>
            </a:r>
            <a:r>
              <a:rPr lang="tr-TR" sz="2400" b="1" i="0" u="sng" strike="noStrike" cap="none" dirty="0">
                <a:solidFill>
                  <a:schemeClr val="bg1"/>
                </a:solidFill>
                <a:ea typeface="Comic Sans MS"/>
                <a:cs typeface="Comic Sans MS"/>
                <a:sym typeface="Comic Sans MS"/>
              </a:rPr>
              <a:t>önemli kelimelerin altını çizin</a:t>
            </a:r>
            <a:r>
              <a:rPr lang="tr-TR" sz="2400" b="1" i="0" u="none" strike="noStrike" cap="none" dirty="0">
                <a:solidFill>
                  <a:schemeClr val="bg1"/>
                </a:solidFill>
                <a:ea typeface="Comic Sans MS"/>
                <a:cs typeface="Comic Sans MS"/>
                <a:sym typeface="Comic Sans MS"/>
              </a:rPr>
              <a:t>. Sorudaki </a:t>
            </a:r>
            <a:r>
              <a:rPr lang="tr-TR" sz="2400" b="1" i="0" u="sng" strike="noStrike" cap="none" dirty="0">
                <a:solidFill>
                  <a:schemeClr val="bg1"/>
                </a:solidFill>
                <a:ea typeface="Comic Sans MS"/>
                <a:cs typeface="Comic Sans MS"/>
                <a:sym typeface="Comic Sans MS"/>
              </a:rPr>
              <a:t>her şeyin altını çizmeyin. </a:t>
            </a:r>
            <a:endParaRPr b="1" dirty="0">
              <a:solidFill>
                <a:schemeClr val="bg1"/>
              </a:solidFill>
            </a:endParaRPr>
          </a:p>
        </p:txBody>
      </p:sp>
      <p:sp>
        <p:nvSpPr>
          <p:cNvPr id="14" name="Google Shape;173;p20"/>
          <p:cNvSpPr/>
          <p:nvPr/>
        </p:nvSpPr>
        <p:spPr>
          <a:xfrm>
            <a:off x="863588" y="4093854"/>
            <a:ext cx="7128792"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r>
              <a:rPr lang="tr-TR" sz="2400" b="1" i="0" u="none" strike="noStrike" cap="none" dirty="0">
                <a:solidFill>
                  <a:schemeClr val="bg1"/>
                </a:solidFill>
                <a:ea typeface="Comic Sans MS"/>
                <a:cs typeface="Comic Sans MS"/>
                <a:sym typeface="Comic Sans MS"/>
              </a:rPr>
              <a:t>Sorulardaki </a:t>
            </a:r>
            <a:r>
              <a:rPr lang="tr-TR" sz="2400" b="1" i="0" u="sng" strike="noStrike" cap="none" dirty="0">
                <a:solidFill>
                  <a:schemeClr val="bg1"/>
                </a:solidFill>
                <a:ea typeface="Comic Sans MS"/>
                <a:cs typeface="Comic Sans MS"/>
                <a:sym typeface="Comic Sans MS"/>
              </a:rPr>
              <a:t>altı çizili</a:t>
            </a:r>
            <a:r>
              <a:rPr lang="tr-TR" sz="2400" b="1" i="0" u="none" strike="noStrike" cap="none" dirty="0">
                <a:solidFill>
                  <a:schemeClr val="bg1"/>
                </a:solidFill>
                <a:ea typeface="Comic Sans MS"/>
                <a:cs typeface="Comic Sans MS"/>
                <a:sym typeface="Comic Sans MS"/>
              </a:rPr>
              <a:t> ve </a:t>
            </a:r>
            <a:r>
              <a:rPr lang="tr-TR" sz="2400" b="1" i="0" u="sng" strike="noStrike" cap="none" dirty="0">
                <a:solidFill>
                  <a:schemeClr val="bg1"/>
                </a:solidFill>
                <a:ea typeface="Comic Sans MS"/>
                <a:cs typeface="Comic Sans MS"/>
                <a:sym typeface="Comic Sans MS"/>
              </a:rPr>
              <a:t>olumsuz</a:t>
            </a:r>
            <a:r>
              <a:rPr lang="tr-TR" sz="2400" b="1" i="0" u="none" strike="noStrike" cap="none" dirty="0">
                <a:solidFill>
                  <a:schemeClr val="bg1"/>
                </a:solidFill>
                <a:ea typeface="Comic Sans MS"/>
                <a:cs typeface="Comic Sans MS"/>
                <a:sym typeface="Comic Sans MS"/>
              </a:rPr>
              <a:t> </a:t>
            </a:r>
            <a:r>
              <a:rPr lang="tr-TR" sz="2400" b="1" i="0" u="sng" strike="noStrike" cap="none" dirty="0">
                <a:solidFill>
                  <a:schemeClr val="bg1"/>
                </a:solidFill>
                <a:ea typeface="Comic Sans MS"/>
                <a:cs typeface="Comic Sans MS"/>
                <a:sym typeface="Comic Sans MS"/>
              </a:rPr>
              <a:t>ifadelere dikkat edin</a:t>
            </a:r>
            <a:r>
              <a:rPr lang="tr-TR" sz="2400" b="1" i="0" u="sng" strike="noStrike" cap="none" dirty="0">
                <a:solidFill>
                  <a:srgbClr val="17365D"/>
                </a:solidFill>
                <a:ea typeface="Comic Sans MS"/>
                <a:cs typeface="Comic Sans MS"/>
                <a:sym typeface="Comic Sans MS"/>
              </a:rPr>
              <a:t>.</a:t>
            </a:r>
            <a:endParaRPr sz="2400" b="1" i="0" u="none" strike="noStrike" cap="none" dirty="0">
              <a:solidFill>
                <a:srgbClr val="17365D"/>
              </a:solidFill>
              <a:ea typeface="Comic Sans MS"/>
              <a:cs typeface="Comic Sans MS"/>
              <a:sym typeface="Comic Sans MS"/>
            </a:endParaRPr>
          </a:p>
        </p:txBody>
      </p:sp>
      <p:sp>
        <p:nvSpPr>
          <p:cNvPr id="15" name="Google Shape;181;p21"/>
          <p:cNvSpPr/>
          <p:nvPr/>
        </p:nvSpPr>
        <p:spPr>
          <a:xfrm>
            <a:off x="917053" y="5301208"/>
            <a:ext cx="7668852"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r>
              <a:rPr lang="tr-TR" sz="2400" b="1" i="0" u="none" strike="noStrike" cap="none" dirty="0">
                <a:solidFill>
                  <a:schemeClr val="bg1"/>
                </a:solidFill>
                <a:ea typeface="Comic Sans MS"/>
                <a:cs typeface="Comic Sans MS"/>
                <a:sym typeface="Comic Sans MS"/>
              </a:rPr>
              <a:t>Yanlış olduğuna kesin emin olmadıkça, </a:t>
            </a:r>
            <a:r>
              <a:rPr lang="tr-TR" sz="2400" b="1" i="0" u="sng" strike="noStrike" cap="none" dirty="0">
                <a:solidFill>
                  <a:schemeClr val="bg1"/>
                </a:solidFill>
                <a:ea typeface="Comic Sans MS"/>
                <a:cs typeface="Comic Sans MS"/>
                <a:sym typeface="Comic Sans MS"/>
              </a:rPr>
              <a:t>ilk işaretlediğiniz cevabınızı değiştirmeyin. </a:t>
            </a:r>
            <a:endParaRPr b="1" dirty="0">
              <a:solidFill>
                <a:schemeClr val="bg1"/>
              </a:solidFill>
            </a:endParaRPr>
          </a:p>
        </p:txBody>
      </p:sp>
    </p:spTree>
    <p:extLst>
      <p:ext uri="{BB962C8B-B14F-4D97-AF65-F5344CB8AC3E}">
        <p14:creationId xmlns:p14="http://schemas.microsoft.com/office/powerpoint/2010/main" val="1269451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latin typeface="+mn-lt"/>
            </a:endParaRPr>
          </a:p>
        </p:txBody>
      </p:sp>
      <p:sp>
        <p:nvSpPr>
          <p:cNvPr id="4" name="Başlık 3"/>
          <p:cNvSpPr txBox="1">
            <a:spLocks/>
          </p:cNvSpPr>
          <p:nvPr/>
        </p:nvSpPr>
        <p:spPr>
          <a:xfrm>
            <a:off x="539552" y="260648"/>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ea typeface="BatangChe" panose="02030609000101010101" pitchFamily="49" charset="-127"/>
              </a:rPr>
              <a:t>LİSELERE GEÇİŞ SINAVI</a:t>
            </a:r>
            <a:endParaRPr lang="tr-TR" sz="3200" b="1">
              <a:effectLst>
                <a:outerShdw blurRad="38100" dist="38100" dir="2700000" algn="tl">
                  <a:srgbClr val="000000">
                    <a:alpha val="43137"/>
                  </a:srgbClr>
                </a:outerShdw>
              </a:effectLst>
              <a:ea typeface="BatangChe" panose="02030609000101010101" pitchFamily="49" charset="-127"/>
            </a:endParaRPr>
          </a:p>
        </p:txBody>
      </p:sp>
      <p:sp>
        <p:nvSpPr>
          <p:cNvPr id="7" name="İçerik Yer Tutucusu 1"/>
          <p:cNvSpPr txBox="1">
            <a:spLocks/>
          </p:cNvSpPr>
          <p:nvPr/>
        </p:nvSpPr>
        <p:spPr>
          <a:xfrm>
            <a:off x="395536" y="2359707"/>
            <a:ext cx="8477239" cy="4022413"/>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None/>
            </a:pPr>
            <a:r>
              <a:rPr lang="tr-TR" sz="2800" b="1" dirty="0">
                <a:solidFill>
                  <a:srgbClr val="17365D"/>
                </a:solidFill>
                <a:ea typeface="Comic Sans MS"/>
                <a:cs typeface="Comic Sans MS"/>
                <a:sym typeface="Comic Sans MS"/>
              </a:rPr>
              <a:t> </a:t>
            </a:r>
            <a:endParaRPr lang="tr-TR" sz="2800" dirty="0"/>
          </a:p>
        </p:txBody>
      </p:sp>
      <p:sp>
        <p:nvSpPr>
          <p:cNvPr id="8" name="Serbest Form 7"/>
          <p:cNvSpPr/>
          <p:nvPr/>
        </p:nvSpPr>
        <p:spPr>
          <a:xfrm>
            <a:off x="2555776" y="1506651"/>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10" name="Google Shape;160;p19"/>
          <p:cNvSpPr/>
          <p:nvPr/>
        </p:nvSpPr>
        <p:spPr>
          <a:xfrm>
            <a:off x="683568" y="2708920"/>
            <a:ext cx="6912768"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endParaRPr dirty="0"/>
          </a:p>
        </p:txBody>
      </p:sp>
      <p:sp>
        <p:nvSpPr>
          <p:cNvPr id="11" name="Google Shape;162;p19"/>
          <p:cNvSpPr/>
          <p:nvPr/>
        </p:nvSpPr>
        <p:spPr>
          <a:xfrm>
            <a:off x="755576" y="3539917"/>
            <a:ext cx="7344816"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endParaRPr dirty="0"/>
          </a:p>
        </p:txBody>
      </p:sp>
      <p:sp>
        <p:nvSpPr>
          <p:cNvPr id="12" name="Google Shape;170;p20"/>
          <p:cNvSpPr/>
          <p:nvPr/>
        </p:nvSpPr>
        <p:spPr>
          <a:xfrm>
            <a:off x="683568" y="4509353"/>
            <a:ext cx="7632848" cy="1754326"/>
          </a:xfrm>
          <a:prstGeom prst="rect">
            <a:avLst/>
          </a:prstGeom>
          <a:noFill/>
          <a:ln>
            <a:noFill/>
          </a:ln>
        </p:spPr>
        <p:txBody>
          <a:bodyPr spcFirstLastPara="1" wrap="square" lIns="91425" tIns="45700" rIns="91425" bIns="45700" anchor="t" anchorCtr="0">
            <a:noAutofit/>
          </a:bodyPr>
          <a:lstStyle/>
          <a:p>
            <a:pPr marL="609600" marR="0" lvl="0" indent="-609600" algn="just" rtl="0">
              <a:lnSpc>
                <a:spcPct val="90000"/>
              </a:lnSpc>
              <a:spcBef>
                <a:spcPts val="0"/>
              </a:spcBef>
              <a:spcAft>
                <a:spcPts val="0"/>
              </a:spcAft>
              <a:buClr>
                <a:srgbClr val="17365D"/>
              </a:buClr>
              <a:buSzPts val="2400"/>
              <a:buFont typeface="Arial"/>
              <a:buChar char="•"/>
            </a:pPr>
            <a:endParaRPr dirty="0"/>
          </a:p>
        </p:txBody>
      </p:sp>
      <p:sp>
        <p:nvSpPr>
          <p:cNvPr id="13" name="Google Shape;172;p20"/>
          <p:cNvSpPr/>
          <p:nvPr/>
        </p:nvSpPr>
        <p:spPr>
          <a:xfrm>
            <a:off x="787124" y="2564904"/>
            <a:ext cx="6192688" cy="1569660"/>
          </a:xfrm>
          <a:prstGeom prst="rect">
            <a:avLst/>
          </a:prstGeom>
          <a:noFill/>
          <a:ln>
            <a:noFill/>
          </a:ln>
        </p:spPr>
        <p:txBody>
          <a:bodyPr spcFirstLastPara="1" wrap="square" lIns="91425" tIns="45700" rIns="91425" bIns="45700" anchor="t" anchorCtr="0">
            <a:noAutofit/>
          </a:bodyPr>
          <a:lstStyle/>
          <a:p>
            <a:pPr marL="609600" marR="0" lvl="0" indent="-609600" algn="just" rtl="0">
              <a:spcBef>
                <a:spcPts val="0"/>
              </a:spcBef>
              <a:spcAft>
                <a:spcPts val="0"/>
              </a:spcAft>
              <a:buClr>
                <a:srgbClr val="17365D"/>
              </a:buClr>
              <a:buSzPts val="2400"/>
              <a:buFont typeface="Arial"/>
              <a:buChar char="•"/>
            </a:pPr>
            <a:endParaRPr dirty="0"/>
          </a:p>
        </p:txBody>
      </p:sp>
      <p:sp>
        <p:nvSpPr>
          <p:cNvPr id="14" name="Google Shape;173;p20"/>
          <p:cNvSpPr/>
          <p:nvPr/>
        </p:nvSpPr>
        <p:spPr>
          <a:xfrm>
            <a:off x="787124" y="4293095"/>
            <a:ext cx="6120680"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endParaRPr sz="2400" b="1" i="0" u="none" strike="noStrike" cap="none" dirty="0">
              <a:solidFill>
                <a:srgbClr val="17365D"/>
              </a:solidFill>
              <a:ea typeface="Comic Sans MS"/>
              <a:cs typeface="Comic Sans MS"/>
              <a:sym typeface="Comic Sans MS"/>
            </a:endParaRPr>
          </a:p>
        </p:txBody>
      </p:sp>
      <p:sp>
        <p:nvSpPr>
          <p:cNvPr id="15" name="Google Shape;181;p21"/>
          <p:cNvSpPr/>
          <p:nvPr/>
        </p:nvSpPr>
        <p:spPr>
          <a:xfrm>
            <a:off x="791580" y="5386999"/>
            <a:ext cx="7272808" cy="830997"/>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endParaRPr dirty="0"/>
          </a:p>
        </p:txBody>
      </p:sp>
      <p:sp>
        <p:nvSpPr>
          <p:cNvPr id="16" name="Google Shape;182;p21"/>
          <p:cNvSpPr/>
          <p:nvPr/>
        </p:nvSpPr>
        <p:spPr>
          <a:xfrm>
            <a:off x="755576" y="2348880"/>
            <a:ext cx="8013576" cy="1200329"/>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r>
              <a:rPr lang="tr-TR" sz="2400" b="1" i="0" u="sng" strike="noStrike" cap="none" dirty="0">
                <a:solidFill>
                  <a:schemeClr val="bg1"/>
                </a:solidFill>
                <a:ea typeface="Comic Sans MS"/>
                <a:cs typeface="Comic Sans MS"/>
                <a:sym typeface="Comic Sans MS"/>
              </a:rPr>
              <a:t>Bütün şıkları mutlaka okuyun</a:t>
            </a:r>
            <a:r>
              <a:rPr lang="tr-TR" sz="2400" b="1" i="0" u="none" strike="noStrike" cap="none" dirty="0">
                <a:solidFill>
                  <a:schemeClr val="bg1"/>
                </a:solidFill>
                <a:ea typeface="Comic Sans MS"/>
                <a:cs typeface="Comic Sans MS"/>
                <a:sym typeface="Comic Sans MS"/>
              </a:rPr>
              <a:t>. Şıkların hepsini okumadan doğru olduğuna inandığınız şıkkı işaretlemeyin. </a:t>
            </a:r>
            <a:endParaRPr dirty="0">
              <a:solidFill>
                <a:schemeClr val="bg1"/>
              </a:solidFill>
            </a:endParaRPr>
          </a:p>
        </p:txBody>
      </p:sp>
      <p:sp>
        <p:nvSpPr>
          <p:cNvPr id="17" name="Google Shape;184;p21"/>
          <p:cNvSpPr/>
          <p:nvPr/>
        </p:nvSpPr>
        <p:spPr>
          <a:xfrm>
            <a:off x="899592" y="3770749"/>
            <a:ext cx="7704856" cy="1200329"/>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r>
              <a:rPr lang="tr-TR" sz="2400" b="1" i="0" u="none" strike="noStrike" cap="none" dirty="0">
                <a:solidFill>
                  <a:schemeClr val="bg1"/>
                </a:solidFill>
                <a:ea typeface="Comic Sans MS"/>
                <a:cs typeface="Comic Sans MS"/>
                <a:sym typeface="Comic Sans MS"/>
              </a:rPr>
              <a:t>Doğru cevaba daha kısa sürede ulaşmak istiyorsanız </a:t>
            </a:r>
            <a:r>
              <a:rPr lang="tr-TR" sz="2400" b="1" i="0" u="sng" strike="noStrike" cap="none" dirty="0">
                <a:solidFill>
                  <a:schemeClr val="bg1"/>
                </a:solidFill>
                <a:ea typeface="Comic Sans MS"/>
                <a:cs typeface="Comic Sans MS"/>
                <a:sym typeface="Comic Sans MS"/>
              </a:rPr>
              <a:t>yanlış olduğuna inandığınız şıkları eleyin.</a:t>
            </a:r>
            <a:r>
              <a:rPr lang="tr-TR" sz="2400" b="1" i="0" u="none" strike="noStrike" cap="none" dirty="0">
                <a:solidFill>
                  <a:schemeClr val="bg1"/>
                </a:solidFill>
                <a:ea typeface="Comic Sans MS"/>
                <a:cs typeface="Comic Sans MS"/>
                <a:sym typeface="Comic Sans MS"/>
              </a:rPr>
              <a:t> </a:t>
            </a:r>
            <a:endParaRPr dirty="0">
              <a:solidFill>
                <a:schemeClr val="bg1"/>
              </a:solidFill>
            </a:endParaRPr>
          </a:p>
        </p:txBody>
      </p:sp>
      <p:sp>
        <p:nvSpPr>
          <p:cNvPr id="19" name="Google Shape;183;p21"/>
          <p:cNvSpPr/>
          <p:nvPr/>
        </p:nvSpPr>
        <p:spPr>
          <a:xfrm>
            <a:off x="899592" y="5063350"/>
            <a:ext cx="7560840" cy="1200329"/>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r>
              <a:rPr lang="tr-TR" sz="2400" b="1" i="0" u="none" strike="noStrike" cap="none" dirty="0">
                <a:solidFill>
                  <a:schemeClr val="bg1"/>
                </a:solidFill>
                <a:ea typeface="Comic Sans MS"/>
                <a:cs typeface="Comic Sans MS"/>
                <a:sym typeface="Comic Sans MS"/>
              </a:rPr>
              <a:t>Çözemediğiniz soruları düşünerek stres yapmayın. </a:t>
            </a:r>
            <a:r>
              <a:rPr lang="tr-TR" sz="2400" b="1" i="0" u="sng" strike="noStrike" cap="none" dirty="0">
                <a:solidFill>
                  <a:schemeClr val="bg1"/>
                </a:solidFill>
                <a:ea typeface="Comic Sans MS"/>
                <a:cs typeface="Comic Sans MS"/>
                <a:sym typeface="Comic Sans MS"/>
              </a:rPr>
              <a:t>Her öğrencinin çözemeyeceği sorular mutlaka çıkar.</a:t>
            </a:r>
            <a:r>
              <a:rPr lang="tr-TR" sz="2400" b="1" i="0" u="none" strike="noStrike" cap="none" dirty="0">
                <a:solidFill>
                  <a:schemeClr val="bg1"/>
                </a:solidFill>
                <a:ea typeface="Comic Sans MS"/>
                <a:cs typeface="Comic Sans MS"/>
                <a:sym typeface="Comic Sans MS"/>
              </a:rPr>
              <a:t> </a:t>
            </a:r>
            <a:endParaRPr dirty="0">
              <a:solidFill>
                <a:schemeClr val="bg1"/>
              </a:solidFill>
            </a:endParaRPr>
          </a:p>
        </p:txBody>
      </p:sp>
    </p:spTree>
    <p:extLst>
      <p:ext uri="{BB962C8B-B14F-4D97-AF65-F5344CB8AC3E}">
        <p14:creationId xmlns:p14="http://schemas.microsoft.com/office/powerpoint/2010/main" val="4180356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4" name="Başlık 3"/>
          <p:cNvSpPr txBox="1">
            <a:spLocks/>
          </p:cNvSpPr>
          <p:nvPr/>
        </p:nvSpPr>
        <p:spPr>
          <a:xfrm>
            <a:off x="539552" y="54868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7" name="İçerik Yer Tutucusu 1"/>
          <p:cNvSpPr txBox="1">
            <a:spLocks/>
          </p:cNvSpPr>
          <p:nvPr/>
        </p:nvSpPr>
        <p:spPr>
          <a:xfrm>
            <a:off x="611560" y="1767880"/>
            <a:ext cx="4248472" cy="4901480"/>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Font typeface="Wingdings 2"/>
              <a:buNone/>
            </a:pPr>
            <a:endParaRPr lang="tr-TR" sz="2800" dirty="0"/>
          </a:p>
        </p:txBody>
      </p:sp>
      <p:pic>
        <p:nvPicPr>
          <p:cNvPr id="6" name="Google Shape;192;p22" descr="paragraf-sorusu.jpeg"/>
          <p:cNvPicPr preferRelativeResize="0"/>
          <p:nvPr/>
        </p:nvPicPr>
        <p:blipFill rotWithShape="1">
          <a:blip r:embed="rId2">
            <a:alphaModFix/>
          </a:blip>
          <a:srcRect/>
          <a:stretch/>
        </p:blipFill>
        <p:spPr>
          <a:xfrm rot="903244">
            <a:off x="5129455" y="2258330"/>
            <a:ext cx="3168352" cy="4077072"/>
          </a:xfrm>
          <a:prstGeom prst="rect">
            <a:avLst/>
          </a:prstGeom>
          <a:noFill/>
          <a:ln>
            <a:noFill/>
          </a:ln>
        </p:spPr>
      </p:pic>
      <p:sp>
        <p:nvSpPr>
          <p:cNvPr id="5" name="Google Shape;191;p22"/>
          <p:cNvSpPr>
            <a:spLocks noGrp="1"/>
          </p:cNvSpPr>
          <p:nvPr>
            <p:ph idx="1"/>
          </p:nvPr>
        </p:nvSpPr>
        <p:spPr>
          <a:xfrm>
            <a:off x="539552" y="1988840"/>
            <a:ext cx="4114800" cy="45720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r>
              <a:rPr lang="tr-TR" sz="2400" b="1" i="0" u="none" strike="noStrike" cap="none" dirty="0">
                <a:solidFill>
                  <a:schemeClr val="bg1"/>
                </a:solidFill>
                <a:ea typeface="Comic Sans MS"/>
                <a:cs typeface="Comic Sans MS"/>
                <a:sym typeface="Comic Sans MS"/>
              </a:rPr>
              <a:t>Uzun paragraftan oluşan soruları “uzun soru zordur” yargısında bulunarak o soruyu okumadan geçmeyin. Unutmayın </a:t>
            </a:r>
            <a:r>
              <a:rPr lang="tr-TR" sz="2400" b="1" i="0" u="sng" strike="noStrike" cap="none" dirty="0">
                <a:solidFill>
                  <a:schemeClr val="bg1"/>
                </a:solidFill>
                <a:ea typeface="Comic Sans MS"/>
                <a:cs typeface="Comic Sans MS"/>
                <a:sym typeface="Comic Sans MS"/>
              </a:rPr>
              <a:t>uzun paragraf türündeki sorular daha kolay sorulardır.</a:t>
            </a:r>
            <a:r>
              <a:rPr lang="tr-TR" sz="2400" b="1" i="0" u="none" strike="noStrike" cap="none" dirty="0">
                <a:solidFill>
                  <a:schemeClr val="bg1"/>
                </a:solidFill>
                <a:ea typeface="Comic Sans MS"/>
                <a:cs typeface="Comic Sans MS"/>
                <a:sym typeface="Comic Sans MS"/>
              </a:rPr>
              <a:t> Ve genelde </a:t>
            </a:r>
            <a:r>
              <a:rPr lang="tr-TR" sz="2400" b="1" i="0" u="sng" strike="noStrike" cap="none" dirty="0">
                <a:solidFill>
                  <a:schemeClr val="bg1"/>
                </a:solidFill>
                <a:ea typeface="Comic Sans MS"/>
                <a:cs typeface="Comic Sans MS"/>
                <a:sym typeface="Comic Sans MS"/>
              </a:rPr>
              <a:t>cevaplar</a:t>
            </a:r>
            <a:r>
              <a:rPr lang="tr-TR" sz="2400" b="1" i="0" u="none" strike="noStrike" cap="none" dirty="0">
                <a:solidFill>
                  <a:schemeClr val="bg1"/>
                </a:solidFill>
                <a:ea typeface="Comic Sans MS"/>
                <a:cs typeface="Comic Sans MS"/>
                <a:sym typeface="Comic Sans MS"/>
              </a:rPr>
              <a:t> </a:t>
            </a:r>
            <a:r>
              <a:rPr lang="tr-TR" sz="2400" b="1" i="0" u="sng" strike="noStrike" cap="none" dirty="0">
                <a:solidFill>
                  <a:schemeClr val="bg1"/>
                </a:solidFill>
                <a:ea typeface="Comic Sans MS"/>
                <a:cs typeface="Comic Sans MS"/>
                <a:sym typeface="Comic Sans MS"/>
              </a:rPr>
              <a:t>paragrafın içinde gizlidir. </a:t>
            </a:r>
            <a:endParaRPr dirty="0">
              <a:solidFill>
                <a:schemeClr val="bg1"/>
              </a:solidFill>
            </a:endParaRPr>
          </a:p>
        </p:txBody>
      </p:sp>
    </p:spTree>
    <p:extLst>
      <p:ext uri="{BB962C8B-B14F-4D97-AF65-F5344CB8AC3E}">
        <p14:creationId xmlns:p14="http://schemas.microsoft.com/office/powerpoint/2010/main" val="2652501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sp>
        <p:nvSpPr>
          <p:cNvPr id="4" name="Başlık 3"/>
          <p:cNvSpPr txBox="1">
            <a:spLocks/>
          </p:cNvSpPr>
          <p:nvPr/>
        </p:nvSpPr>
        <p:spPr>
          <a:xfrm>
            <a:off x="539552" y="561689"/>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6" name="İçerik Yer Tutucusu 1"/>
          <p:cNvSpPr txBox="1">
            <a:spLocks/>
          </p:cNvSpPr>
          <p:nvPr/>
        </p:nvSpPr>
        <p:spPr>
          <a:xfrm>
            <a:off x="611560" y="2354690"/>
            <a:ext cx="8229600" cy="4314670"/>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Font typeface="Wingdings 2"/>
              <a:buNone/>
            </a:pPr>
            <a:endParaRPr lang="tr-TR" sz="2800" dirty="0"/>
          </a:p>
        </p:txBody>
      </p:sp>
      <p:sp>
        <p:nvSpPr>
          <p:cNvPr id="7" name="Serbest Form 6"/>
          <p:cNvSpPr/>
          <p:nvPr/>
        </p:nvSpPr>
        <p:spPr>
          <a:xfrm>
            <a:off x="2555776" y="155406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8" name="Google Shape;198;p23"/>
          <p:cNvSpPr/>
          <p:nvPr/>
        </p:nvSpPr>
        <p:spPr>
          <a:xfrm>
            <a:off x="3965687" y="2988530"/>
            <a:ext cx="4878288" cy="3414403"/>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rgbClr val="17365D"/>
              </a:buClr>
              <a:buSzPts val="2400"/>
              <a:buFont typeface="Arial"/>
              <a:buChar char="•"/>
            </a:pPr>
            <a:r>
              <a:rPr lang="tr-TR" sz="2400" b="1" i="0" u="sng" strike="noStrike" cap="none" dirty="0">
                <a:solidFill>
                  <a:schemeClr val="bg1"/>
                </a:solidFill>
                <a:ea typeface="Comic Sans MS"/>
                <a:cs typeface="Comic Sans MS"/>
                <a:sym typeface="Comic Sans MS"/>
              </a:rPr>
              <a:t>Sayısal sorularda işlemleri mutlaka kaleminizi kullanarak yapın.</a:t>
            </a:r>
            <a:r>
              <a:rPr lang="tr-TR" sz="2400" b="1" i="0" u="none" strike="noStrike" cap="none" dirty="0">
                <a:solidFill>
                  <a:schemeClr val="bg1"/>
                </a:solidFill>
                <a:ea typeface="Comic Sans MS"/>
                <a:cs typeface="Comic Sans MS"/>
                <a:sym typeface="Comic Sans MS"/>
              </a:rPr>
              <a:t> Hafızanızdan işlem yapmak hem sizi hataya sürükleyecek, hem de size daha fazla zaman kaybı sağlayacaktır. </a:t>
            </a:r>
            <a:endParaRPr dirty="0">
              <a:solidFill>
                <a:schemeClr val="bg1"/>
              </a:solidFill>
            </a:endParaRPr>
          </a:p>
        </p:txBody>
      </p:sp>
      <p:pic>
        <p:nvPicPr>
          <p:cNvPr id="10" name="Google Shape;201;p23" descr="matematik.jpg"/>
          <p:cNvPicPr preferRelativeResize="0"/>
          <p:nvPr/>
        </p:nvPicPr>
        <p:blipFill rotWithShape="1">
          <a:blip r:embed="rId2">
            <a:alphaModFix/>
          </a:blip>
          <a:srcRect/>
          <a:stretch/>
        </p:blipFill>
        <p:spPr>
          <a:xfrm rot="-1433179">
            <a:off x="872164" y="2866644"/>
            <a:ext cx="3168352" cy="3024336"/>
          </a:xfrm>
          <a:prstGeom prst="rect">
            <a:avLst/>
          </a:prstGeom>
          <a:noFill/>
          <a:ln>
            <a:noFill/>
          </a:ln>
        </p:spPr>
      </p:pic>
    </p:spTree>
    <p:extLst>
      <p:ext uri="{BB962C8B-B14F-4D97-AF65-F5344CB8AC3E}">
        <p14:creationId xmlns:p14="http://schemas.microsoft.com/office/powerpoint/2010/main" val="2413493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8441">
            <a:off x="5831402" y="3071166"/>
            <a:ext cx="2618209" cy="3041546"/>
          </a:xfrm>
        </p:spPr>
      </p:pic>
      <p:sp>
        <p:nvSpPr>
          <p:cNvPr id="3" name="Başlık 2"/>
          <p:cNvSpPr>
            <a:spLocks noGrp="1"/>
          </p:cNvSpPr>
          <p:nvPr>
            <p:ph type="title"/>
          </p:nvPr>
        </p:nvSpPr>
        <p:spPr/>
        <p:txBody>
          <a:bodyPr/>
          <a:lstStyle/>
          <a:p>
            <a:endParaRPr lang="tr-TR"/>
          </a:p>
        </p:txBody>
      </p:sp>
      <p:sp>
        <p:nvSpPr>
          <p:cNvPr id="4" name="Başlık 3"/>
          <p:cNvSpPr txBox="1">
            <a:spLocks/>
          </p:cNvSpPr>
          <p:nvPr/>
        </p:nvSpPr>
        <p:spPr>
          <a:xfrm>
            <a:off x="539552" y="518098"/>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dirty="0"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6" name="İçerik Yer Tutucusu 1"/>
          <p:cNvSpPr txBox="1">
            <a:spLocks/>
          </p:cNvSpPr>
          <p:nvPr/>
        </p:nvSpPr>
        <p:spPr>
          <a:xfrm>
            <a:off x="395536" y="2655847"/>
            <a:ext cx="8527610" cy="3858019"/>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None/>
            </a:pPr>
            <a:r>
              <a:rPr lang="tr-TR" sz="2800" b="1" dirty="0">
                <a:solidFill>
                  <a:srgbClr val="17365D"/>
                </a:solidFill>
                <a:latin typeface="Comic Sans MS"/>
                <a:ea typeface="Comic Sans MS"/>
                <a:cs typeface="Comic Sans MS"/>
                <a:sym typeface="Comic Sans MS"/>
              </a:rPr>
              <a:t> </a:t>
            </a:r>
            <a:endParaRPr lang="tr-TR" sz="2800" dirty="0"/>
          </a:p>
        </p:txBody>
      </p:sp>
      <p:sp>
        <p:nvSpPr>
          <p:cNvPr id="7" name="Serbest Form 6"/>
          <p:cNvSpPr/>
          <p:nvPr/>
        </p:nvSpPr>
        <p:spPr>
          <a:xfrm>
            <a:off x="2555776" y="173983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8" name="Google Shape;207;p24"/>
          <p:cNvSpPr/>
          <p:nvPr/>
        </p:nvSpPr>
        <p:spPr>
          <a:xfrm>
            <a:off x="665678" y="3140968"/>
            <a:ext cx="4698959" cy="309634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800" b="0" i="0" u="none" strike="noStrike" cap="none" dirty="0">
                <a:solidFill>
                  <a:schemeClr val="bg1"/>
                </a:solidFill>
                <a:ea typeface="Comic Sans MS"/>
                <a:cs typeface="Comic Sans MS"/>
                <a:sym typeface="Comic Sans MS"/>
              </a:rPr>
              <a:t>Öncelikle sorunun okunup anlaşılması daha sonra cevabın düşünülmesi gerekir. </a:t>
            </a:r>
            <a:r>
              <a:rPr lang="tr-TR" sz="2800" b="0" i="0" u="sng" strike="noStrike" cap="none" dirty="0">
                <a:solidFill>
                  <a:schemeClr val="bg1"/>
                </a:solidFill>
                <a:ea typeface="Comic Sans MS"/>
                <a:cs typeface="Comic Sans MS"/>
                <a:sym typeface="Comic Sans MS"/>
              </a:rPr>
              <a:t>Kesinlikle soruyu okurken cevabı düşünmeyin.</a:t>
            </a:r>
            <a:r>
              <a:rPr lang="tr-TR" sz="2800" b="0" i="0" u="none" strike="noStrike" cap="none" dirty="0">
                <a:solidFill>
                  <a:schemeClr val="bg1"/>
                </a:solidFill>
                <a:ea typeface="Comic Sans MS"/>
                <a:cs typeface="Comic Sans MS"/>
                <a:sym typeface="Comic Sans MS"/>
              </a:rPr>
              <a:t> Her iki durumun bir birinden  ayrılması gerekmektedir. </a:t>
            </a:r>
            <a:endParaRPr sz="2800" dirty="0">
              <a:solidFill>
                <a:schemeClr val="bg1"/>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8886">
            <a:off x="5797437" y="3011374"/>
            <a:ext cx="2544612" cy="3185431"/>
          </a:xfrm>
          <a:prstGeom prst="rect">
            <a:avLst/>
          </a:prstGeom>
        </p:spPr>
      </p:pic>
    </p:spTree>
    <p:extLst>
      <p:ext uri="{BB962C8B-B14F-4D97-AF65-F5344CB8AC3E}">
        <p14:creationId xmlns:p14="http://schemas.microsoft.com/office/powerpoint/2010/main" val="2104498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sp>
        <p:nvSpPr>
          <p:cNvPr id="4" name="Başlık 3"/>
          <p:cNvSpPr txBox="1">
            <a:spLocks/>
          </p:cNvSpPr>
          <p:nvPr/>
        </p:nvSpPr>
        <p:spPr>
          <a:xfrm>
            <a:off x="539552" y="54868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7" name="İçerik Yer Tutucusu 1"/>
          <p:cNvSpPr txBox="1">
            <a:spLocks/>
          </p:cNvSpPr>
          <p:nvPr/>
        </p:nvSpPr>
        <p:spPr>
          <a:xfrm>
            <a:off x="665679" y="2592885"/>
            <a:ext cx="8229600" cy="4022413"/>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None/>
            </a:pPr>
            <a:r>
              <a:rPr lang="tr-TR" sz="2800" b="1" dirty="0">
                <a:solidFill>
                  <a:srgbClr val="17365D"/>
                </a:solidFill>
                <a:latin typeface="Comic Sans MS"/>
                <a:ea typeface="Comic Sans MS"/>
                <a:cs typeface="Comic Sans MS"/>
                <a:sym typeface="Comic Sans MS"/>
              </a:rPr>
              <a:t> </a:t>
            </a:r>
            <a:endParaRPr lang="tr-TR" sz="2800" dirty="0"/>
          </a:p>
        </p:txBody>
      </p:sp>
      <p:sp>
        <p:nvSpPr>
          <p:cNvPr id="8" name="Serbest Form 7"/>
          <p:cNvSpPr/>
          <p:nvPr/>
        </p:nvSpPr>
        <p:spPr>
          <a:xfrm>
            <a:off x="2555776" y="173983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9" name="Google Shape;248;p28"/>
          <p:cNvSpPr/>
          <p:nvPr/>
        </p:nvSpPr>
        <p:spPr>
          <a:xfrm>
            <a:off x="729916" y="2602813"/>
            <a:ext cx="7848872" cy="24823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44061"/>
              </a:buClr>
              <a:buSzPts val="2800"/>
              <a:buFont typeface="Arial"/>
              <a:buChar char="•"/>
            </a:pPr>
            <a:r>
              <a:rPr lang="tr-TR" sz="2800" i="0" u="none" strike="noStrike" cap="none" dirty="0">
                <a:solidFill>
                  <a:schemeClr val="bg1"/>
                </a:solidFill>
                <a:ea typeface="Comic Sans MS"/>
                <a:cs typeface="Comic Sans MS"/>
                <a:sym typeface="Comic Sans MS"/>
              </a:rPr>
              <a:t> Soru kökleri sorunun anlaşılmasında önemli yer tutar.</a:t>
            </a:r>
            <a:endParaRPr dirty="0">
              <a:solidFill>
                <a:schemeClr val="bg1"/>
              </a:solidFill>
            </a:endParaRPr>
          </a:p>
          <a:p>
            <a:pPr marL="0" marR="0" lvl="0" indent="0" algn="l" rtl="0">
              <a:lnSpc>
                <a:spcPct val="90000"/>
              </a:lnSpc>
              <a:spcBef>
                <a:spcPts val="0"/>
              </a:spcBef>
              <a:spcAft>
                <a:spcPts val="0"/>
              </a:spcAft>
              <a:buNone/>
            </a:pPr>
            <a:r>
              <a:rPr lang="tr-TR" sz="2800" i="0" u="none" strike="noStrike" cap="none" dirty="0">
                <a:solidFill>
                  <a:schemeClr val="bg1"/>
                </a:solidFill>
                <a:ea typeface="Comic Sans MS"/>
                <a:cs typeface="Comic Sans MS"/>
                <a:sym typeface="Comic Sans MS"/>
              </a:rPr>
              <a:t>…değildir? - …yoktur? - …olamaz? türünden sorularda anlayamadığınız zaman önce soru kökünü sonra seçenekleri okuyun. Daha sonra da seçeneklerin ışığında soruyu bütünüyle inceleyin.</a:t>
            </a:r>
            <a:endParaRPr dirty="0">
              <a:solidFill>
                <a:schemeClr val="bg1"/>
              </a:solidFill>
            </a:endParaRPr>
          </a:p>
        </p:txBody>
      </p:sp>
      <p:sp>
        <p:nvSpPr>
          <p:cNvPr id="10" name="Google Shape;249;p28"/>
          <p:cNvSpPr txBox="1">
            <a:spLocks/>
          </p:cNvSpPr>
          <p:nvPr/>
        </p:nvSpPr>
        <p:spPr>
          <a:xfrm>
            <a:off x="827584" y="5157193"/>
            <a:ext cx="7751204" cy="1152128"/>
          </a:xfrm>
          <a:prstGeom prst="rect">
            <a:avLst/>
          </a:prstGeom>
          <a:noFill/>
          <a:ln>
            <a:noFill/>
          </a:ln>
        </p:spPr>
        <p:txBody>
          <a:bodyPr spcFirstLastPara="1" vert="horz" wrap="square" lIns="91425" tIns="45700" rIns="91425" bIns="45700" anchor="t" anchorCtr="0">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lnSpc>
                <a:spcPct val="90000"/>
              </a:lnSpc>
              <a:spcBef>
                <a:spcPts val="0"/>
              </a:spcBef>
              <a:buClr>
                <a:srgbClr val="244061"/>
              </a:buClr>
              <a:buSzPts val="2800"/>
              <a:buFont typeface="Arial"/>
              <a:buChar char="•"/>
            </a:pPr>
            <a:r>
              <a:rPr lang="tr-TR" sz="2800" dirty="0" smtClean="0">
                <a:solidFill>
                  <a:schemeClr val="bg1"/>
                </a:solidFill>
                <a:latin typeface="Constantia" panose="02030602050306030303" pitchFamily="18" charset="0"/>
                <a:ea typeface="Comic Sans MS"/>
                <a:cs typeface="Comic Sans MS"/>
                <a:sym typeface="Comic Sans MS"/>
              </a:rPr>
              <a:t> Her sayfa bitişinde cevaplarınızda kaydırma yapıp yapmadığınızı kontrol edin. Soru kitapçığı üzerinde mutlaka işaretleyin.</a:t>
            </a:r>
            <a:endParaRPr lang="tr-TR" sz="28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574349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6580" y="2996952"/>
            <a:ext cx="5509419" cy="3099048"/>
          </a:xfrm>
        </p:spPr>
      </p:pic>
      <p:sp>
        <p:nvSpPr>
          <p:cNvPr id="3" name="Başlık 2"/>
          <p:cNvSpPr>
            <a:spLocks noGrp="1"/>
          </p:cNvSpPr>
          <p:nvPr>
            <p:ph type="title"/>
          </p:nvPr>
        </p:nvSpPr>
        <p:spPr/>
        <p:txBody>
          <a:bodyPr/>
          <a:lstStyle/>
          <a:p>
            <a:endParaRPr lang="tr-TR"/>
          </a:p>
        </p:txBody>
      </p:sp>
      <p:sp>
        <p:nvSpPr>
          <p:cNvPr id="4" name="Başlık 3"/>
          <p:cNvSpPr txBox="1">
            <a:spLocks/>
          </p:cNvSpPr>
          <p:nvPr/>
        </p:nvSpPr>
        <p:spPr>
          <a:xfrm>
            <a:off x="539552" y="54868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5" name="İçerik Yer Tutucusu 1"/>
          <p:cNvSpPr txBox="1">
            <a:spLocks/>
          </p:cNvSpPr>
          <p:nvPr/>
        </p:nvSpPr>
        <p:spPr>
          <a:xfrm>
            <a:off x="724428" y="2484312"/>
            <a:ext cx="8229600" cy="4022413"/>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None/>
            </a:pPr>
            <a:r>
              <a:rPr lang="tr-TR" sz="2800" b="1" dirty="0">
                <a:solidFill>
                  <a:srgbClr val="17365D"/>
                </a:solidFill>
                <a:latin typeface="Comic Sans MS"/>
                <a:ea typeface="Comic Sans MS"/>
                <a:cs typeface="Comic Sans MS"/>
                <a:sym typeface="Comic Sans MS"/>
              </a:rPr>
              <a:t> </a:t>
            </a:r>
            <a:endParaRPr lang="tr-TR" sz="2800" dirty="0"/>
          </a:p>
        </p:txBody>
      </p:sp>
      <p:sp>
        <p:nvSpPr>
          <p:cNvPr id="6" name="Serbest Form 5"/>
          <p:cNvSpPr/>
          <p:nvPr/>
        </p:nvSpPr>
        <p:spPr>
          <a:xfrm>
            <a:off x="2555776" y="173983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7" name="Google Shape;257;p29"/>
          <p:cNvSpPr/>
          <p:nvPr/>
        </p:nvSpPr>
        <p:spPr>
          <a:xfrm>
            <a:off x="1007604" y="3562955"/>
            <a:ext cx="3600400" cy="18651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44061"/>
              </a:buClr>
              <a:buSzPts val="3200"/>
              <a:buFont typeface="Arial"/>
              <a:buChar char="•"/>
            </a:pPr>
            <a:r>
              <a:rPr lang="tr-TR" sz="3200" i="0" u="sng" strike="noStrike" cap="none" dirty="0">
                <a:solidFill>
                  <a:schemeClr val="bg1"/>
                </a:solidFill>
                <a:latin typeface="Constantia" panose="02030602050306030303" pitchFamily="18" charset="0"/>
                <a:ea typeface="Comic Sans MS"/>
                <a:cs typeface="Comic Sans MS"/>
                <a:sym typeface="Comic Sans MS"/>
              </a:rPr>
              <a:t>Altı çizili </a:t>
            </a:r>
            <a:r>
              <a:rPr lang="tr-TR" sz="3200" i="0" u="none" strike="noStrike" cap="none" dirty="0">
                <a:solidFill>
                  <a:schemeClr val="bg1"/>
                </a:solidFill>
                <a:latin typeface="Constantia" panose="02030602050306030303" pitchFamily="18" charset="0"/>
                <a:ea typeface="Comic Sans MS"/>
                <a:cs typeface="Comic Sans MS"/>
                <a:sym typeface="Comic Sans MS"/>
              </a:rPr>
              <a:t>veya </a:t>
            </a:r>
            <a:r>
              <a:rPr lang="tr-TR" sz="3200" b="1" i="0" u="none" strike="noStrike" cap="none" dirty="0">
                <a:solidFill>
                  <a:schemeClr val="bg1"/>
                </a:solidFill>
                <a:latin typeface="Constantia" panose="02030602050306030303" pitchFamily="18" charset="0"/>
                <a:ea typeface="Comic Sans MS"/>
                <a:cs typeface="Comic Sans MS"/>
                <a:sym typeface="Comic Sans MS"/>
              </a:rPr>
              <a:t>koyu</a:t>
            </a:r>
            <a:r>
              <a:rPr lang="tr-TR" sz="3200" i="0" u="none" strike="noStrike" cap="none" dirty="0">
                <a:solidFill>
                  <a:schemeClr val="bg1"/>
                </a:solidFill>
                <a:latin typeface="Constantia" panose="02030602050306030303" pitchFamily="18" charset="0"/>
                <a:ea typeface="Comic Sans MS"/>
                <a:cs typeface="Comic Sans MS"/>
                <a:sym typeface="Comic Sans MS"/>
              </a:rPr>
              <a:t> yazılı kelimeye dikkat edin.</a:t>
            </a:r>
            <a:endParaRPr sz="3200" i="0" u="none" strike="noStrike" cap="none" dirty="0">
              <a:solidFill>
                <a:schemeClr val="bg1"/>
              </a:solidFill>
              <a:latin typeface="Constantia" panose="02030602050306030303" pitchFamily="18" charset="0"/>
              <a:ea typeface="Comic Sans MS"/>
              <a:cs typeface="Comic Sans MS"/>
              <a:sym typeface="Comic Sans MS"/>
            </a:endParaRPr>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l="6265" t="10781" r="5360" b="11785"/>
          <a:stretch/>
        </p:blipFill>
        <p:spPr>
          <a:xfrm>
            <a:off x="4459266" y="3131506"/>
            <a:ext cx="3908120" cy="2693097"/>
          </a:xfrm>
          <a:prstGeom prst="rect">
            <a:avLst/>
          </a:prstGeom>
        </p:spPr>
      </p:pic>
    </p:spTree>
    <p:extLst>
      <p:ext uri="{BB962C8B-B14F-4D97-AF65-F5344CB8AC3E}">
        <p14:creationId xmlns:p14="http://schemas.microsoft.com/office/powerpoint/2010/main" val="3523114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sp>
        <p:nvSpPr>
          <p:cNvPr id="4" name="Başlık 3"/>
          <p:cNvSpPr txBox="1">
            <a:spLocks/>
          </p:cNvSpPr>
          <p:nvPr/>
        </p:nvSpPr>
        <p:spPr>
          <a:xfrm>
            <a:off x="539552" y="54868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5" name="İçerik Yer Tutucusu 1"/>
          <p:cNvSpPr txBox="1">
            <a:spLocks/>
          </p:cNvSpPr>
          <p:nvPr/>
        </p:nvSpPr>
        <p:spPr>
          <a:xfrm>
            <a:off x="724428" y="2484312"/>
            <a:ext cx="8229600" cy="4022413"/>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None/>
            </a:pPr>
            <a:r>
              <a:rPr lang="tr-TR" sz="2800" b="1" dirty="0">
                <a:solidFill>
                  <a:srgbClr val="17365D"/>
                </a:solidFill>
                <a:latin typeface="Comic Sans MS"/>
                <a:ea typeface="Comic Sans MS"/>
                <a:cs typeface="Comic Sans MS"/>
                <a:sym typeface="Comic Sans MS"/>
              </a:rPr>
              <a:t> </a:t>
            </a:r>
            <a:endParaRPr lang="tr-TR" sz="2800" dirty="0"/>
          </a:p>
        </p:txBody>
      </p:sp>
      <p:sp>
        <p:nvSpPr>
          <p:cNvPr id="6" name="Serbest Form 5"/>
          <p:cNvSpPr/>
          <p:nvPr/>
        </p:nvSpPr>
        <p:spPr>
          <a:xfrm>
            <a:off x="2555776" y="173983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7" name="Google Shape;239;p27"/>
          <p:cNvSpPr/>
          <p:nvPr/>
        </p:nvSpPr>
        <p:spPr>
          <a:xfrm>
            <a:off x="1259632" y="2708920"/>
            <a:ext cx="6912768"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44061"/>
              </a:buClr>
              <a:buSzPts val="2800"/>
              <a:buFont typeface="Arial"/>
              <a:buChar char="•"/>
            </a:pPr>
            <a:r>
              <a:rPr lang="tr-TR" sz="2800" i="0" u="none" strike="noStrike" cap="none" dirty="0">
                <a:solidFill>
                  <a:schemeClr val="bg1"/>
                </a:solidFill>
                <a:latin typeface="Constantia" panose="02030602050306030303" pitchFamily="18" charset="0"/>
                <a:ea typeface="Comic Sans MS"/>
                <a:cs typeface="Comic Sans MS"/>
                <a:sym typeface="Comic Sans MS"/>
              </a:rPr>
              <a:t>Sınav sırasında dikkatiniz dağılabilir. Bu anlarda soruyu tekrar okumak yerine kalemi bir süreliğine bırakıp 10-15 sn. dinlenin. (Derin nefes alma-gözleri kapama gibi.)</a:t>
            </a:r>
            <a:endParaRPr dirty="0">
              <a:solidFill>
                <a:schemeClr val="bg1"/>
              </a:solidFill>
              <a:latin typeface="Constantia" panose="02030602050306030303" pitchFamily="18" charset="0"/>
            </a:endParaRPr>
          </a:p>
        </p:txBody>
      </p:sp>
      <p:sp>
        <p:nvSpPr>
          <p:cNvPr id="8" name="Google Shape;269;p30"/>
          <p:cNvSpPr/>
          <p:nvPr/>
        </p:nvSpPr>
        <p:spPr>
          <a:xfrm>
            <a:off x="1130816" y="5028467"/>
            <a:ext cx="7416824" cy="12808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44061"/>
              </a:buClr>
              <a:buSzPts val="2500"/>
              <a:buFont typeface="Arial"/>
              <a:buChar char="•"/>
            </a:pPr>
            <a:r>
              <a:rPr lang="tr-TR" sz="2800" i="0" u="none" strike="noStrike" cap="none" dirty="0">
                <a:solidFill>
                  <a:schemeClr val="bg1"/>
                </a:solidFill>
                <a:ea typeface="Comic Sans MS"/>
                <a:cs typeface="Comic Sans MS"/>
                <a:sym typeface="Comic Sans MS"/>
              </a:rPr>
              <a:t>Yorulduğunuz zaman bedensel egzersizler yapın. Ses çıkarmadan kollarınızı, başınızı ve ayaklarınızı hareket ettirin.</a:t>
            </a:r>
            <a:endParaRPr sz="2000" dirty="0">
              <a:solidFill>
                <a:schemeClr val="bg1"/>
              </a:solidFill>
            </a:endParaRPr>
          </a:p>
        </p:txBody>
      </p:sp>
    </p:spTree>
    <p:extLst>
      <p:ext uri="{BB962C8B-B14F-4D97-AF65-F5344CB8AC3E}">
        <p14:creationId xmlns:p14="http://schemas.microsoft.com/office/powerpoint/2010/main" val="51391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sp>
        <p:nvSpPr>
          <p:cNvPr id="4" name="Başlık 3"/>
          <p:cNvSpPr txBox="1">
            <a:spLocks/>
          </p:cNvSpPr>
          <p:nvPr/>
        </p:nvSpPr>
        <p:spPr>
          <a:xfrm>
            <a:off x="539552" y="54868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5" name="İçerik Yer Tutucusu 1"/>
          <p:cNvSpPr txBox="1">
            <a:spLocks/>
          </p:cNvSpPr>
          <p:nvPr/>
        </p:nvSpPr>
        <p:spPr>
          <a:xfrm>
            <a:off x="611560" y="2354690"/>
            <a:ext cx="8229600" cy="4314670"/>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Font typeface="Wingdings 2"/>
              <a:buNone/>
            </a:pPr>
            <a:endParaRPr lang="tr-TR" sz="2800" dirty="0"/>
          </a:p>
        </p:txBody>
      </p:sp>
      <p:sp>
        <p:nvSpPr>
          <p:cNvPr id="6" name="Serbest Form 5"/>
          <p:cNvSpPr/>
          <p:nvPr/>
        </p:nvSpPr>
        <p:spPr>
          <a:xfrm>
            <a:off x="2555776" y="155406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7" name="Dikdörtgen 6"/>
          <p:cNvSpPr/>
          <p:nvPr/>
        </p:nvSpPr>
        <p:spPr>
          <a:xfrm>
            <a:off x="971600" y="2636912"/>
            <a:ext cx="7416824" cy="3855414"/>
          </a:xfrm>
          <a:prstGeom prst="rect">
            <a:avLst/>
          </a:prstGeom>
        </p:spPr>
        <p:txBody>
          <a:bodyPr wrap="square">
            <a:spAutoFit/>
          </a:bodyPr>
          <a:lstStyle/>
          <a:p>
            <a:pPr lvl="0" algn="just">
              <a:lnSpc>
                <a:spcPct val="80000"/>
              </a:lnSpc>
              <a:buClr>
                <a:srgbClr val="244061"/>
              </a:buClr>
            </a:pPr>
            <a:r>
              <a:rPr lang="tr-TR" sz="2400" b="1" dirty="0">
                <a:solidFill>
                  <a:schemeClr val="bg1"/>
                </a:solidFill>
                <a:ea typeface="Comic Sans MS"/>
                <a:cs typeface="Comic Sans MS"/>
                <a:sym typeface="Comic Sans MS"/>
              </a:rPr>
              <a:t>Soruların zorluk dereceleri şöyledir.</a:t>
            </a:r>
            <a:endParaRPr lang="tr-TR" sz="2400" dirty="0">
              <a:solidFill>
                <a:schemeClr val="bg1"/>
              </a:solidFill>
            </a:endParaRPr>
          </a:p>
          <a:p>
            <a:pPr lvl="0" algn="just">
              <a:lnSpc>
                <a:spcPct val="80000"/>
              </a:lnSpc>
              <a:spcBef>
                <a:spcPts val="544"/>
              </a:spcBef>
              <a:buClr>
                <a:srgbClr val="888888"/>
              </a:buClr>
            </a:pPr>
            <a:endParaRPr lang="tr-TR" sz="2400" b="1" dirty="0">
              <a:solidFill>
                <a:schemeClr val="bg1"/>
              </a:solidFill>
              <a:ea typeface="Comic Sans MS"/>
              <a:cs typeface="Comic Sans MS"/>
              <a:sym typeface="Comic Sans MS"/>
            </a:endParaRPr>
          </a:p>
          <a:p>
            <a:pPr lvl="0" algn="just">
              <a:lnSpc>
                <a:spcPct val="80000"/>
              </a:lnSpc>
              <a:spcBef>
                <a:spcPts val="527"/>
              </a:spcBef>
              <a:buClr>
                <a:srgbClr val="244061"/>
              </a:buClr>
            </a:pPr>
            <a:r>
              <a:rPr lang="tr-TR" sz="2400" b="1" dirty="0">
                <a:solidFill>
                  <a:schemeClr val="bg1"/>
                </a:solidFill>
                <a:ea typeface="Comic Sans MS"/>
                <a:cs typeface="Comic Sans MS"/>
                <a:sym typeface="Comic Sans MS"/>
              </a:rPr>
              <a:t>			% 10 çok kolay </a:t>
            </a:r>
            <a:endParaRPr lang="tr-TR" sz="2400" dirty="0">
              <a:solidFill>
                <a:schemeClr val="bg1"/>
              </a:solidFill>
            </a:endParaRPr>
          </a:p>
          <a:p>
            <a:pPr lvl="0" algn="just">
              <a:lnSpc>
                <a:spcPct val="80000"/>
              </a:lnSpc>
              <a:spcBef>
                <a:spcPts val="527"/>
              </a:spcBef>
              <a:buClr>
                <a:srgbClr val="244061"/>
              </a:buClr>
            </a:pPr>
            <a:r>
              <a:rPr lang="tr-TR" sz="2400" b="1" dirty="0">
                <a:solidFill>
                  <a:schemeClr val="bg1"/>
                </a:solidFill>
                <a:ea typeface="Comic Sans MS"/>
                <a:cs typeface="Comic Sans MS"/>
                <a:sym typeface="Comic Sans MS"/>
              </a:rPr>
              <a:t>			% 20 kolay  </a:t>
            </a:r>
            <a:endParaRPr lang="tr-TR" sz="2400" dirty="0">
              <a:solidFill>
                <a:schemeClr val="bg1"/>
              </a:solidFill>
            </a:endParaRPr>
          </a:p>
          <a:p>
            <a:pPr lvl="0" algn="just">
              <a:lnSpc>
                <a:spcPct val="80000"/>
              </a:lnSpc>
              <a:spcBef>
                <a:spcPts val="527"/>
              </a:spcBef>
              <a:buClr>
                <a:srgbClr val="244061"/>
              </a:buClr>
            </a:pPr>
            <a:r>
              <a:rPr lang="tr-TR" sz="2400" b="1" dirty="0">
                <a:solidFill>
                  <a:schemeClr val="bg1"/>
                </a:solidFill>
                <a:ea typeface="Comic Sans MS"/>
                <a:cs typeface="Comic Sans MS"/>
                <a:sym typeface="Comic Sans MS"/>
              </a:rPr>
              <a:t>			% 40 normal</a:t>
            </a:r>
            <a:endParaRPr lang="tr-TR" sz="2400" dirty="0">
              <a:solidFill>
                <a:schemeClr val="bg1"/>
              </a:solidFill>
            </a:endParaRPr>
          </a:p>
          <a:p>
            <a:pPr lvl="0" algn="just">
              <a:lnSpc>
                <a:spcPct val="80000"/>
              </a:lnSpc>
              <a:spcBef>
                <a:spcPts val="527"/>
              </a:spcBef>
              <a:buClr>
                <a:srgbClr val="244061"/>
              </a:buClr>
            </a:pPr>
            <a:r>
              <a:rPr lang="tr-TR" sz="2400" b="1" dirty="0">
                <a:solidFill>
                  <a:schemeClr val="bg1"/>
                </a:solidFill>
                <a:ea typeface="Comic Sans MS"/>
                <a:cs typeface="Comic Sans MS"/>
                <a:sym typeface="Comic Sans MS"/>
              </a:rPr>
              <a:t>			% 20 zor</a:t>
            </a:r>
            <a:endParaRPr lang="tr-TR" sz="2400" dirty="0">
              <a:solidFill>
                <a:schemeClr val="bg1"/>
              </a:solidFill>
            </a:endParaRPr>
          </a:p>
          <a:p>
            <a:pPr lvl="0" algn="just">
              <a:lnSpc>
                <a:spcPct val="80000"/>
              </a:lnSpc>
              <a:spcBef>
                <a:spcPts val="527"/>
              </a:spcBef>
              <a:buClr>
                <a:srgbClr val="244061"/>
              </a:buClr>
            </a:pPr>
            <a:r>
              <a:rPr lang="tr-TR" sz="2400" b="1" dirty="0">
                <a:solidFill>
                  <a:schemeClr val="bg1"/>
                </a:solidFill>
                <a:ea typeface="Comic Sans MS"/>
                <a:cs typeface="Comic Sans MS"/>
                <a:sym typeface="Comic Sans MS"/>
              </a:rPr>
              <a:t>			% 10 çok zor</a:t>
            </a:r>
            <a:endParaRPr lang="tr-TR" sz="2400" dirty="0">
              <a:solidFill>
                <a:schemeClr val="bg1"/>
              </a:solidFill>
            </a:endParaRPr>
          </a:p>
          <a:p>
            <a:pPr lvl="0" algn="just">
              <a:lnSpc>
                <a:spcPct val="80000"/>
              </a:lnSpc>
              <a:spcBef>
                <a:spcPts val="544"/>
              </a:spcBef>
              <a:buClr>
                <a:srgbClr val="888888"/>
              </a:buClr>
            </a:pPr>
            <a:endParaRPr lang="tr-TR" sz="2400" b="1" dirty="0">
              <a:solidFill>
                <a:schemeClr val="bg1"/>
              </a:solidFill>
              <a:ea typeface="Comic Sans MS"/>
              <a:cs typeface="Comic Sans MS"/>
              <a:sym typeface="Comic Sans MS"/>
            </a:endParaRPr>
          </a:p>
          <a:p>
            <a:pPr lvl="0" algn="just">
              <a:lnSpc>
                <a:spcPct val="80000"/>
              </a:lnSpc>
              <a:spcBef>
                <a:spcPts val="544"/>
              </a:spcBef>
              <a:buClr>
                <a:srgbClr val="244061"/>
              </a:buClr>
            </a:pPr>
            <a:r>
              <a:rPr lang="tr-TR" sz="2400" b="1" dirty="0">
                <a:solidFill>
                  <a:schemeClr val="bg1"/>
                </a:solidFill>
                <a:ea typeface="Comic Sans MS"/>
                <a:cs typeface="Comic Sans MS"/>
                <a:sym typeface="Comic Sans MS"/>
              </a:rPr>
              <a:t>	</a:t>
            </a:r>
            <a:r>
              <a:rPr lang="tr-TR" sz="2400" b="1" dirty="0" err="1">
                <a:solidFill>
                  <a:schemeClr val="bg1"/>
                </a:solidFill>
                <a:ea typeface="Comic Sans MS"/>
                <a:cs typeface="Comic Sans MS"/>
                <a:sym typeface="Comic Sans MS"/>
              </a:rPr>
              <a:t>Normal+kolay+çok</a:t>
            </a:r>
            <a:r>
              <a:rPr lang="tr-TR" sz="2400" b="1" dirty="0">
                <a:solidFill>
                  <a:schemeClr val="bg1"/>
                </a:solidFill>
                <a:ea typeface="Comic Sans MS"/>
                <a:cs typeface="Comic Sans MS"/>
                <a:sym typeface="Comic Sans MS"/>
              </a:rPr>
              <a:t> kolay derecedeki soruları yaptığınızda tüm soruların % 70’ni başardınız demektir.</a:t>
            </a:r>
            <a:endParaRPr lang="tr-TR" sz="2400" dirty="0">
              <a:solidFill>
                <a:schemeClr val="bg1"/>
              </a:solidFill>
            </a:endParaRPr>
          </a:p>
        </p:txBody>
      </p:sp>
    </p:spTree>
    <p:extLst>
      <p:ext uri="{BB962C8B-B14F-4D97-AF65-F5344CB8AC3E}">
        <p14:creationId xmlns:p14="http://schemas.microsoft.com/office/powerpoint/2010/main" val="110408528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5" name="İçerik Yer Tutucusu 1"/>
          <p:cNvSpPr txBox="1">
            <a:spLocks/>
          </p:cNvSpPr>
          <p:nvPr/>
        </p:nvSpPr>
        <p:spPr>
          <a:xfrm>
            <a:off x="493204" y="2420888"/>
            <a:ext cx="8229600" cy="4314670"/>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spcBef>
                <a:spcPts val="0"/>
              </a:spcBef>
              <a:buClr>
                <a:srgbClr val="17365D"/>
              </a:buClr>
              <a:buFont typeface="Wingdings 2"/>
              <a:buNone/>
            </a:pPr>
            <a:endParaRPr lang="tr-TR" sz="2800" dirty="0"/>
          </a:p>
        </p:txBody>
      </p:sp>
      <p:sp>
        <p:nvSpPr>
          <p:cNvPr id="4" name="Başlık 3"/>
          <p:cNvSpPr txBox="1">
            <a:spLocks/>
          </p:cNvSpPr>
          <p:nvPr/>
        </p:nvSpPr>
        <p:spPr>
          <a:xfrm>
            <a:off x="539552" y="548680"/>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6" name="Serbest Form 5"/>
          <p:cNvSpPr/>
          <p:nvPr/>
        </p:nvSpPr>
        <p:spPr>
          <a:xfrm>
            <a:off x="2555776" y="1554060"/>
            <a:ext cx="4104456" cy="720080"/>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b="1" dirty="0" smtClean="0">
                <a:solidFill>
                  <a:srgbClr val="FF0000"/>
                </a:solidFill>
              </a:rPr>
              <a:t>Sınav taktikleri</a:t>
            </a:r>
            <a:endParaRPr lang="tr-TR" sz="3200" b="1" dirty="0">
              <a:solidFill>
                <a:srgbClr val="FF0000"/>
              </a:solidFill>
            </a:endParaRPr>
          </a:p>
        </p:txBody>
      </p:sp>
      <p:sp>
        <p:nvSpPr>
          <p:cNvPr id="8" name="Google Shape;271;p30"/>
          <p:cNvSpPr/>
          <p:nvPr/>
        </p:nvSpPr>
        <p:spPr>
          <a:xfrm>
            <a:off x="899592" y="3068960"/>
            <a:ext cx="4536504" cy="33843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2800" i="0" u="none" strike="noStrike" cap="none" dirty="0">
                <a:solidFill>
                  <a:schemeClr val="bg1"/>
                </a:solidFill>
                <a:latin typeface="Constantia" panose="02030602050306030303" pitchFamily="18" charset="0"/>
                <a:ea typeface="Comic Sans MS"/>
                <a:cs typeface="Comic Sans MS"/>
                <a:sym typeface="Comic Sans MS"/>
              </a:rPr>
              <a:t>Zaman kazanacağım diye kodlamayı sona bırakmayın. Kaydırma yapmanıza yol açabilir. Her yıl % 5 adayın kaydırma hataları nedeniyle mağdur olduğunu unutmayınız. </a:t>
            </a:r>
            <a:endParaRPr sz="2800" dirty="0">
              <a:solidFill>
                <a:schemeClr val="bg1"/>
              </a:solidFill>
              <a:latin typeface="Constantia" panose="02030602050306030303" pitchFamily="18" charset="0"/>
            </a:endParaRPr>
          </a:p>
        </p:txBody>
      </p:sp>
      <p:pic>
        <p:nvPicPr>
          <p:cNvPr id="10" name="İçerik Yer Tutucus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980907">
            <a:off x="5604864" y="2809797"/>
            <a:ext cx="2604164" cy="3619789"/>
          </a:xfrm>
        </p:spPr>
      </p:pic>
    </p:spTree>
    <p:extLst>
      <p:ext uri="{BB962C8B-B14F-4D97-AF65-F5344CB8AC3E}">
        <p14:creationId xmlns:p14="http://schemas.microsoft.com/office/powerpoint/2010/main" val="1905959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1"/>
          <p:cNvSpPr txBox="1">
            <a:spLocks noGrp="1"/>
          </p:cNvSpPr>
          <p:nvPr>
            <p:ph idx="1"/>
          </p:nvPr>
        </p:nvSpPr>
        <p:spPr>
          <a:xfrm>
            <a:off x="0" y="3068960"/>
            <a:ext cx="8229600" cy="864096"/>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buFont typeface="Wingdings 2"/>
              <a:buNone/>
            </a:pPr>
            <a:r>
              <a:rPr lang="tr-TR" sz="3600" dirty="0" smtClean="0">
                <a:solidFill>
                  <a:schemeClr val="bg1"/>
                </a:solidFill>
              </a:rPr>
              <a:t>Çoktan seçmeli 9o soru sorulacak. </a:t>
            </a:r>
            <a:endParaRPr lang="tr-TR" sz="3600" dirty="0">
              <a:solidFill>
                <a:schemeClr val="bg1"/>
              </a:solidFill>
            </a:endParaRPr>
          </a:p>
        </p:txBody>
      </p:sp>
      <p:sp>
        <p:nvSpPr>
          <p:cNvPr id="5" name="Başlık 3"/>
          <p:cNvSpPr>
            <a:spLocks noGrp="1"/>
          </p:cNvSpPr>
          <p:nvPr>
            <p:ph type="title"/>
          </p:nvPr>
        </p:nvSpPr>
        <p:spPr>
          <a:xfrm>
            <a:off x="539552" y="332656"/>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6" name="İçerik Yer Tutucusu 1"/>
          <p:cNvSpPr txBox="1">
            <a:spLocks/>
          </p:cNvSpPr>
          <p:nvPr/>
        </p:nvSpPr>
        <p:spPr>
          <a:xfrm>
            <a:off x="34296" y="5445224"/>
            <a:ext cx="8930191" cy="1224136"/>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buNone/>
            </a:pPr>
            <a:r>
              <a:rPr lang="tr-TR" sz="3600" dirty="0">
                <a:solidFill>
                  <a:schemeClr val="bg1"/>
                </a:solidFill>
              </a:rPr>
              <a:t>8. Sınıfın 1. döneminde uygulanan öğretim programlarını esas alacak.</a:t>
            </a:r>
          </a:p>
        </p:txBody>
      </p:sp>
      <p:sp>
        <p:nvSpPr>
          <p:cNvPr id="8" name="İçerik Yer Tutucusu 1"/>
          <p:cNvSpPr txBox="1">
            <a:spLocks/>
          </p:cNvSpPr>
          <p:nvPr/>
        </p:nvSpPr>
        <p:spPr>
          <a:xfrm>
            <a:off x="883252" y="4293096"/>
            <a:ext cx="8229600" cy="864096"/>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buFont typeface="Wingdings 2"/>
              <a:buNone/>
            </a:pPr>
            <a:r>
              <a:rPr lang="tr-TR" sz="3600" dirty="0" smtClean="0">
                <a:solidFill>
                  <a:schemeClr val="bg1"/>
                </a:solidFill>
              </a:rPr>
              <a:t>3 yanlış 1 doğruyu götürecek.</a:t>
            </a:r>
            <a:endParaRPr lang="tr-TR" sz="3600" dirty="0">
              <a:solidFill>
                <a:schemeClr val="bg1"/>
              </a:solidFill>
            </a:endParaRPr>
          </a:p>
        </p:txBody>
      </p:sp>
      <p:sp>
        <p:nvSpPr>
          <p:cNvPr id="9" name="İçerik Yer Tutucusu 1"/>
          <p:cNvSpPr txBox="1">
            <a:spLocks/>
          </p:cNvSpPr>
          <p:nvPr/>
        </p:nvSpPr>
        <p:spPr>
          <a:xfrm>
            <a:off x="923745" y="1844824"/>
            <a:ext cx="8229600" cy="864096"/>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buFont typeface="Wingdings 2"/>
              <a:buNone/>
            </a:pPr>
            <a:r>
              <a:rPr lang="tr-TR" sz="3600" dirty="0" smtClean="0">
                <a:solidFill>
                  <a:schemeClr val="bg1"/>
                </a:solidFill>
              </a:rPr>
              <a:t>Merkezi sınav isteğe bağlı olacak. </a:t>
            </a:r>
            <a:endParaRPr lang="tr-TR" sz="3600" dirty="0">
              <a:solidFill>
                <a:schemeClr val="bg1"/>
              </a:solidFill>
            </a:endParaRPr>
          </a:p>
        </p:txBody>
      </p:sp>
    </p:spTree>
    <p:extLst>
      <p:ext uri="{BB962C8B-B14F-4D97-AF65-F5344CB8AC3E}">
        <p14:creationId xmlns:p14="http://schemas.microsoft.com/office/powerpoint/2010/main" val="3703000057"/>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556792"/>
            <a:ext cx="8229600" cy="4572000"/>
          </a:xfrm>
          <a:ln w="57150">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tr-TR" sz="4400" i="1" dirty="0" smtClean="0">
              <a:solidFill>
                <a:srgbClr val="FF6600"/>
              </a:solidFill>
            </a:endParaRPr>
          </a:p>
          <a:p>
            <a:pPr marL="0" indent="0">
              <a:buNone/>
            </a:pPr>
            <a:r>
              <a:rPr lang="tr-TR" sz="4400" i="1" dirty="0" smtClean="0">
                <a:solidFill>
                  <a:srgbClr val="FF6600"/>
                </a:solidFill>
              </a:rPr>
              <a:t>Teşekkür ederiz….</a:t>
            </a:r>
          </a:p>
          <a:p>
            <a:pPr marL="0" indent="0">
              <a:buNone/>
            </a:pPr>
            <a:endParaRPr lang="tr-TR" sz="4400" i="1" dirty="0">
              <a:solidFill>
                <a:srgbClr val="FF6600"/>
              </a:solidFill>
            </a:endParaRPr>
          </a:p>
          <a:p>
            <a:pPr marL="0" indent="0">
              <a:buNone/>
            </a:pPr>
            <a:r>
              <a:rPr lang="tr-TR" sz="4400" i="1" dirty="0" smtClean="0">
                <a:solidFill>
                  <a:srgbClr val="FF6600"/>
                </a:solidFill>
              </a:rPr>
              <a:t>Koç Ortaokulu Rehberlik Servisi</a:t>
            </a:r>
            <a:endParaRPr lang="tr-TR" sz="4400" i="1" dirty="0">
              <a:solidFill>
                <a:srgbClr val="FF6600"/>
              </a:solidFill>
            </a:endParaRP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90573926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3820668"/>
            <a:ext cx="3384376" cy="2184648"/>
          </a:xfrm>
        </p:spPr>
        <p:style>
          <a:lnRef idx="1">
            <a:schemeClr val="accent2"/>
          </a:lnRef>
          <a:fillRef idx="3">
            <a:schemeClr val="accent2"/>
          </a:fillRef>
          <a:effectRef idx="2">
            <a:schemeClr val="accent2"/>
          </a:effectRef>
          <a:fontRef idx="minor">
            <a:schemeClr val="lt1"/>
          </a:fontRef>
        </p:style>
        <p:txBody>
          <a:bodyPr>
            <a:noAutofit/>
          </a:bodyPr>
          <a:lstStyle/>
          <a:p>
            <a:pPr marL="0" indent="0" algn="ctr">
              <a:buNone/>
            </a:pPr>
            <a:r>
              <a:rPr lang="tr-TR" sz="3600" dirty="0" smtClean="0">
                <a:solidFill>
                  <a:schemeClr val="bg1"/>
                </a:solidFill>
              </a:rPr>
              <a:t>Birinci Oturum</a:t>
            </a:r>
          </a:p>
          <a:p>
            <a:pPr marL="0" indent="0" algn="ctr">
              <a:buNone/>
            </a:pPr>
            <a:r>
              <a:rPr lang="tr-TR" sz="3600" dirty="0" smtClean="0">
                <a:solidFill>
                  <a:schemeClr val="bg1"/>
                </a:solidFill>
              </a:rPr>
              <a:t>Başlama Saati</a:t>
            </a:r>
          </a:p>
          <a:p>
            <a:pPr marL="0" indent="0" algn="ctr">
              <a:buNone/>
            </a:pPr>
            <a:r>
              <a:rPr lang="tr-TR" sz="3600" dirty="0" smtClean="0">
                <a:solidFill>
                  <a:schemeClr val="bg1"/>
                </a:solidFill>
              </a:rPr>
              <a:t>09.30</a:t>
            </a:r>
            <a:endParaRPr lang="tr-TR" sz="3600" dirty="0">
              <a:solidFill>
                <a:schemeClr val="bg1"/>
              </a:solidFill>
            </a:endParaRPr>
          </a:p>
        </p:txBody>
      </p:sp>
      <p:sp>
        <p:nvSpPr>
          <p:cNvPr id="4" name="Başlık 3"/>
          <p:cNvSpPr>
            <a:spLocks noGrp="1"/>
          </p:cNvSpPr>
          <p:nvPr>
            <p:ph type="title"/>
          </p:nvPr>
        </p:nvSpPr>
        <p:spPr>
          <a:xfrm>
            <a:off x="469792" y="476672"/>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endPar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endParaRPr>
          </a:p>
        </p:txBody>
      </p:sp>
      <p:sp>
        <p:nvSpPr>
          <p:cNvPr id="5" name="İçerik Yer Tutucusu 1"/>
          <p:cNvSpPr txBox="1">
            <a:spLocks/>
          </p:cNvSpPr>
          <p:nvPr/>
        </p:nvSpPr>
        <p:spPr>
          <a:xfrm>
            <a:off x="5385326" y="3820668"/>
            <a:ext cx="3456384" cy="2184648"/>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lt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lt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lt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lt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marL="0" indent="0" algn="ctr">
              <a:buFont typeface="Wingdings 2"/>
              <a:buNone/>
            </a:pPr>
            <a:r>
              <a:rPr lang="tr-TR" sz="3600" dirty="0" smtClean="0">
                <a:solidFill>
                  <a:schemeClr val="bg1"/>
                </a:solidFill>
              </a:rPr>
              <a:t>İkinci Oturum</a:t>
            </a:r>
          </a:p>
          <a:p>
            <a:pPr marL="0" indent="0" algn="ctr">
              <a:buFont typeface="Wingdings 2"/>
              <a:buNone/>
            </a:pPr>
            <a:r>
              <a:rPr lang="tr-TR" sz="3600" dirty="0" smtClean="0">
                <a:solidFill>
                  <a:schemeClr val="bg1"/>
                </a:solidFill>
              </a:rPr>
              <a:t>Başlama Saati</a:t>
            </a:r>
          </a:p>
          <a:p>
            <a:pPr marL="0" indent="0" algn="ctr">
              <a:buFont typeface="Wingdings 2"/>
              <a:buNone/>
            </a:pPr>
            <a:r>
              <a:rPr lang="tr-TR" sz="3600" dirty="0" smtClean="0">
                <a:solidFill>
                  <a:schemeClr val="bg1"/>
                </a:solidFill>
              </a:rPr>
              <a:t>11.30</a:t>
            </a:r>
            <a:endParaRPr lang="tr-TR" sz="3600" dirty="0">
              <a:solidFill>
                <a:schemeClr val="bg1"/>
              </a:solidFill>
            </a:endParaRPr>
          </a:p>
        </p:txBody>
      </p:sp>
      <p:sp>
        <p:nvSpPr>
          <p:cNvPr id="8" name="Sağ Ok 7"/>
          <p:cNvSpPr/>
          <p:nvPr/>
        </p:nvSpPr>
        <p:spPr>
          <a:xfrm>
            <a:off x="4095388" y="4428360"/>
            <a:ext cx="978408" cy="48463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erbest Form 10"/>
          <p:cNvSpPr/>
          <p:nvPr/>
        </p:nvSpPr>
        <p:spPr>
          <a:xfrm>
            <a:off x="489379" y="2156749"/>
            <a:ext cx="8227711" cy="1080119"/>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dirty="0">
                <a:solidFill>
                  <a:schemeClr val="bg1"/>
                </a:solidFill>
              </a:rPr>
              <a:t>Sınav iki oturum şeklinde aynı gün gerçekleşecek.</a:t>
            </a:r>
          </a:p>
        </p:txBody>
      </p:sp>
    </p:spTree>
    <p:extLst>
      <p:ext uri="{BB962C8B-B14F-4D97-AF65-F5344CB8AC3E}">
        <p14:creationId xmlns:p14="http://schemas.microsoft.com/office/powerpoint/2010/main" val="82899836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rbest Form 7"/>
          <p:cNvSpPr/>
          <p:nvPr/>
        </p:nvSpPr>
        <p:spPr>
          <a:xfrm>
            <a:off x="483353" y="2924944"/>
            <a:ext cx="4520695" cy="1052339"/>
          </a:xfrm>
          <a:custGeom>
            <a:avLst/>
            <a:gdLst>
              <a:gd name="connsiteX0" fmla="*/ 0 w 5374595"/>
              <a:gd name="connsiteY0" fmla="*/ 142652 h 1426517"/>
              <a:gd name="connsiteX1" fmla="*/ 142652 w 5374595"/>
              <a:gd name="connsiteY1" fmla="*/ 0 h 1426517"/>
              <a:gd name="connsiteX2" fmla="*/ 5231943 w 5374595"/>
              <a:gd name="connsiteY2" fmla="*/ 0 h 1426517"/>
              <a:gd name="connsiteX3" fmla="*/ 5374595 w 5374595"/>
              <a:gd name="connsiteY3" fmla="*/ 142652 h 1426517"/>
              <a:gd name="connsiteX4" fmla="*/ 5374595 w 5374595"/>
              <a:gd name="connsiteY4" fmla="*/ 1283865 h 1426517"/>
              <a:gd name="connsiteX5" fmla="*/ 5231943 w 5374595"/>
              <a:gd name="connsiteY5" fmla="*/ 1426517 h 1426517"/>
              <a:gd name="connsiteX6" fmla="*/ 142652 w 5374595"/>
              <a:gd name="connsiteY6" fmla="*/ 1426517 h 1426517"/>
              <a:gd name="connsiteX7" fmla="*/ 0 w 5374595"/>
              <a:gd name="connsiteY7" fmla="*/ 1283865 h 1426517"/>
              <a:gd name="connsiteX8" fmla="*/ 0 w 5374595"/>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4595" h="1426517">
                <a:moveTo>
                  <a:pt x="0" y="142652"/>
                </a:moveTo>
                <a:cubicBezTo>
                  <a:pt x="0" y="63867"/>
                  <a:pt x="63867" y="0"/>
                  <a:pt x="142652" y="0"/>
                </a:cubicBezTo>
                <a:lnTo>
                  <a:pt x="5231943" y="0"/>
                </a:lnTo>
                <a:cubicBezTo>
                  <a:pt x="5310728" y="0"/>
                  <a:pt x="5374595" y="63867"/>
                  <a:pt x="5374595" y="142652"/>
                </a:cubicBezTo>
                <a:lnTo>
                  <a:pt x="5374595" y="1283865"/>
                </a:lnTo>
                <a:cubicBezTo>
                  <a:pt x="5374595" y="1362650"/>
                  <a:pt x="5310728" y="1426517"/>
                  <a:pt x="5231943" y="1426517"/>
                </a:cubicBezTo>
                <a:lnTo>
                  <a:pt x="142652" y="1426517"/>
                </a:lnTo>
                <a:cubicBezTo>
                  <a:pt x="63867" y="1426517"/>
                  <a:pt x="0" y="1362650"/>
                  <a:pt x="0" y="1283865"/>
                </a:cubicBezTo>
                <a:lnTo>
                  <a:pt x="0" y="1426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tr-TR" sz="3200" kern="1200" dirty="0" smtClean="0">
                <a:solidFill>
                  <a:schemeClr val="bg1"/>
                </a:solidFill>
              </a:rPr>
              <a:t>Sözel Bölüm 50 soru</a:t>
            </a:r>
            <a:endParaRPr lang="tr-TR" sz="3200" kern="1200" dirty="0">
              <a:solidFill>
                <a:schemeClr val="bg1"/>
              </a:solidFill>
            </a:endParaRPr>
          </a:p>
        </p:txBody>
      </p:sp>
      <p:sp>
        <p:nvSpPr>
          <p:cNvPr id="11" name="Serbest Form 10"/>
          <p:cNvSpPr/>
          <p:nvPr/>
        </p:nvSpPr>
        <p:spPr>
          <a:xfrm>
            <a:off x="5383956" y="2920588"/>
            <a:ext cx="3436516" cy="1052339"/>
          </a:xfrm>
          <a:custGeom>
            <a:avLst/>
            <a:gdLst>
              <a:gd name="connsiteX0" fmla="*/ 0 w 2632025"/>
              <a:gd name="connsiteY0" fmla="*/ 142652 h 1426517"/>
              <a:gd name="connsiteX1" fmla="*/ 142652 w 2632025"/>
              <a:gd name="connsiteY1" fmla="*/ 0 h 1426517"/>
              <a:gd name="connsiteX2" fmla="*/ 2489373 w 2632025"/>
              <a:gd name="connsiteY2" fmla="*/ 0 h 1426517"/>
              <a:gd name="connsiteX3" fmla="*/ 2632025 w 2632025"/>
              <a:gd name="connsiteY3" fmla="*/ 142652 h 1426517"/>
              <a:gd name="connsiteX4" fmla="*/ 2632025 w 2632025"/>
              <a:gd name="connsiteY4" fmla="*/ 1283865 h 1426517"/>
              <a:gd name="connsiteX5" fmla="*/ 2489373 w 2632025"/>
              <a:gd name="connsiteY5" fmla="*/ 1426517 h 1426517"/>
              <a:gd name="connsiteX6" fmla="*/ 142652 w 2632025"/>
              <a:gd name="connsiteY6" fmla="*/ 1426517 h 1426517"/>
              <a:gd name="connsiteX7" fmla="*/ 0 w 2632025"/>
              <a:gd name="connsiteY7" fmla="*/ 1283865 h 1426517"/>
              <a:gd name="connsiteX8" fmla="*/ 0 w 2632025"/>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2025" h="1426517">
                <a:moveTo>
                  <a:pt x="0" y="142652"/>
                </a:moveTo>
                <a:cubicBezTo>
                  <a:pt x="0" y="63867"/>
                  <a:pt x="63867" y="0"/>
                  <a:pt x="142652" y="0"/>
                </a:cubicBezTo>
                <a:lnTo>
                  <a:pt x="2489373" y="0"/>
                </a:lnTo>
                <a:cubicBezTo>
                  <a:pt x="2568158" y="0"/>
                  <a:pt x="2632025" y="63867"/>
                  <a:pt x="2632025" y="142652"/>
                </a:cubicBezTo>
                <a:lnTo>
                  <a:pt x="2632025" y="1283865"/>
                </a:lnTo>
                <a:cubicBezTo>
                  <a:pt x="2632025" y="1362650"/>
                  <a:pt x="2568158" y="1426517"/>
                  <a:pt x="2489373" y="1426517"/>
                </a:cubicBezTo>
                <a:lnTo>
                  <a:pt x="142652" y="1426517"/>
                </a:lnTo>
                <a:cubicBezTo>
                  <a:pt x="63867" y="1426517"/>
                  <a:pt x="0" y="1362650"/>
                  <a:pt x="0" y="1283865"/>
                </a:cubicBezTo>
                <a:lnTo>
                  <a:pt x="0" y="1426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tr-TR" sz="3200" kern="1200" dirty="0" smtClean="0">
                <a:solidFill>
                  <a:schemeClr val="bg1"/>
                </a:solidFill>
              </a:rPr>
              <a:t>09.30 (75 dakika)</a:t>
            </a:r>
            <a:endParaRPr lang="tr-TR" sz="3200" kern="1200" dirty="0">
              <a:solidFill>
                <a:schemeClr val="bg1"/>
              </a:solidFill>
            </a:endParaRPr>
          </a:p>
        </p:txBody>
      </p:sp>
      <p:sp>
        <p:nvSpPr>
          <p:cNvPr id="4" name="Başlık 3"/>
          <p:cNvSpPr>
            <a:spLocks noGrp="1"/>
          </p:cNvSpPr>
          <p:nvPr>
            <p:ph type="title"/>
          </p:nvPr>
        </p:nvSpPr>
        <p:spPr>
          <a:xfrm>
            <a:off x="565819" y="404664"/>
            <a:ext cx="8229600"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14" name="Serbest Form 13"/>
          <p:cNvSpPr/>
          <p:nvPr/>
        </p:nvSpPr>
        <p:spPr>
          <a:xfrm>
            <a:off x="3851920" y="4135214"/>
            <a:ext cx="2632025" cy="1052339"/>
          </a:xfrm>
          <a:custGeom>
            <a:avLst/>
            <a:gdLst>
              <a:gd name="connsiteX0" fmla="*/ 0 w 2632025"/>
              <a:gd name="connsiteY0" fmla="*/ 142652 h 1426517"/>
              <a:gd name="connsiteX1" fmla="*/ 142652 w 2632025"/>
              <a:gd name="connsiteY1" fmla="*/ 0 h 1426517"/>
              <a:gd name="connsiteX2" fmla="*/ 2489373 w 2632025"/>
              <a:gd name="connsiteY2" fmla="*/ 0 h 1426517"/>
              <a:gd name="connsiteX3" fmla="*/ 2632025 w 2632025"/>
              <a:gd name="connsiteY3" fmla="*/ 142652 h 1426517"/>
              <a:gd name="connsiteX4" fmla="*/ 2632025 w 2632025"/>
              <a:gd name="connsiteY4" fmla="*/ 1283865 h 1426517"/>
              <a:gd name="connsiteX5" fmla="*/ 2489373 w 2632025"/>
              <a:gd name="connsiteY5" fmla="*/ 1426517 h 1426517"/>
              <a:gd name="connsiteX6" fmla="*/ 142652 w 2632025"/>
              <a:gd name="connsiteY6" fmla="*/ 1426517 h 1426517"/>
              <a:gd name="connsiteX7" fmla="*/ 0 w 2632025"/>
              <a:gd name="connsiteY7" fmla="*/ 1283865 h 1426517"/>
              <a:gd name="connsiteX8" fmla="*/ 0 w 2632025"/>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2025" h="1426517">
                <a:moveTo>
                  <a:pt x="0" y="142652"/>
                </a:moveTo>
                <a:cubicBezTo>
                  <a:pt x="0" y="63867"/>
                  <a:pt x="63867" y="0"/>
                  <a:pt x="142652" y="0"/>
                </a:cubicBezTo>
                <a:lnTo>
                  <a:pt x="2489373" y="0"/>
                </a:lnTo>
                <a:cubicBezTo>
                  <a:pt x="2568158" y="0"/>
                  <a:pt x="2632025" y="63867"/>
                  <a:pt x="2632025" y="142652"/>
                </a:cubicBezTo>
                <a:lnTo>
                  <a:pt x="2632025" y="1283865"/>
                </a:lnTo>
                <a:cubicBezTo>
                  <a:pt x="2632025" y="1362650"/>
                  <a:pt x="2568158" y="1426517"/>
                  <a:pt x="2489373" y="1426517"/>
                </a:cubicBezTo>
                <a:lnTo>
                  <a:pt x="142652" y="1426517"/>
                </a:lnTo>
                <a:cubicBezTo>
                  <a:pt x="63867" y="1426517"/>
                  <a:pt x="0" y="1362650"/>
                  <a:pt x="0" y="1283865"/>
                </a:cubicBezTo>
                <a:lnTo>
                  <a:pt x="0" y="1426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tr-TR" sz="3200" kern="1200" dirty="0" smtClean="0">
                <a:solidFill>
                  <a:schemeClr val="bg1"/>
                </a:solidFill>
              </a:rPr>
              <a:t>45 dakika ara</a:t>
            </a:r>
            <a:endParaRPr lang="tr-TR" sz="3200" kern="1200" dirty="0">
              <a:solidFill>
                <a:schemeClr val="bg1"/>
              </a:solidFill>
            </a:endParaRPr>
          </a:p>
        </p:txBody>
      </p:sp>
      <p:grpSp>
        <p:nvGrpSpPr>
          <p:cNvPr id="6" name="Grup 5"/>
          <p:cNvGrpSpPr/>
          <p:nvPr/>
        </p:nvGrpSpPr>
        <p:grpSpPr>
          <a:xfrm>
            <a:off x="461236" y="2920588"/>
            <a:ext cx="8359236" cy="3537039"/>
            <a:chOff x="461236" y="2920588"/>
            <a:chExt cx="8359236" cy="3537039"/>
          </a:xfrm>
        </p:grpSpPr>
        <p:sp>
          <p:nvSpPr>
            <p:cNvPr id="12" name="Serbest Form 11"/>
            <p:cNvSpPr/>
            <p:nvPr/>
          </p:nvSpPr>
          <p:spPr>
            <a:xfrm>
              <a:off x="5580112" y="5441204"/>
              <a:ext cx="3240360" cy="1016423"/>
            </a:xfrm>
            <a:custGeom>
              <a:avLst/>
              <a:gdLst>
                <a:gd name="connsiteX0" fmla="*/ 0 w 2632025"/>
                <a:gd name="connsiteY0" fmla="*/ 142652 h 1426517"/>
                <a:gd name="connsiteX1" fmla="*/ 142652 w 2632025"/>
                <a:gd name="connsiteY1" fmla="*/ 0 h 1426517"/>
                <a:gd name="connsiteX2" fmla="*/ 2489373 w 2632025"/>
                <a:gd name="connsiteY2" fmla="*/ 0 h 1426517"/>
                <a:gd name="connsiteX3" fmla="*/ 2632025 w 2632025"/>
                <a:gd name="connsiteY3" fmla="*/ 142652 h 1426517"/>
                <a:gd name="connsiteX4" fmla="*/ 2632025 w 2632025"/>
                <a:gd name="connsiteY4" fmla="*/ 1283865 h 1426517"/>
                <a:gd name="connsiteX5" fmla="*/ 2489373 w 2632025"/>
                <a:gd name="connsiteY5" fmla="*/ 1426517 h 1426517"/>
                <a:gd name="connsiteX6" fmla="*/ 142652 w 2632025"/>
                <a:gd name="connsiteY6" fmla="*/ 1426517 h 1426517"/>
                <a:gd name="connsiteX7" fmla="*/ 0 w 2632025"/>
                <a:gd name="connsiteY7" fmla="*/ 1283865 h 1426517"/>
                <a:gd name="connsiteX8" fmla="*/ 0 w 2632025"/>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2025" h="1426517">
                  <a:moveTo>
                    <a:pt x="0" y="142652"/>
                  </a:moveTo>
                  <a:cubicBezTo>
                    <a:pt x="0" y="63867"/>
                    <a:pt x="63867" y="0"/>
                    <a:pt x="142652" y="0"/>
                  </a:cubicBezTo>
                  <a:lnTo>
                    <a:pt x="2489373" y="0"/>
                  </a:lnTo>
                  <a:cubicBezTo>
                    <a:pt x="2568158" y="0"/>
                    <a:pt x="2632025" y="63867"/>
                    <a:pt x="2632025" y="142652"/>
                  </a:cubicBezTo>
                  <a:lnTo>
                    <a:pt x="2632025" y="1283865"/>
                  </a:lnTo>
                  <a:cubicBezTo>
                    <a:pt x="2632025" y="1362650"/>
                    <a:pt x="2568158" y="1426517"/>
                    <a:pt x="2489373" y="1426517"/>
                  </a:cubicBezTo>
                  <a:lnTo>
                    <a:pt x="142652" y="1426517"/>
                  </a:lnTo>
                  <a:cubicBezTo>
                    <a:pt x="63867" y="1426517"/>
                    <a:pt x="0" y="1362650"/>
                    <a:pt x="0" y="1283865"/>
                  </a:cubicBezTo>
                  <a:lnTo>
                    <a:pt x="0" y="1426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tr-TR" sz="3200" kern="1200" dirty="0" smtClean="0">
                  <a:solidFill>
                    <a:schemeClr val="bg1"/>
                  </a:solidFill>
                </a:rPr>
                <a:t>11.30 (80 dakika)</a:t>
              </a:r>
              <a:endParaRPr lang="tr-TR" sz="3200" kern="1200" dirty="0">
                <a:solidFill>
                  <a:schemeClr val="bg1"/>
                </a:solidFill>
              </a:endParaRPr>
            </a:p>
          </p:txBody>
        </p:sp>
        <p:sp>
          <p:nvSpPr>
            <p:cNvPr id="13" name="Serbest Form 12"/>
            <p:cNvSpPr/>
            <p:nvPr/>
          </p:nvSpPr>
          <p:spPr>
            <a:xfrm>
              <a:off x="461236" y="5441204"/>
              <a:ext cx="4709788" cy="1016423"/>
            </a:xfrm>
            <a:custGeom>
              <a:avLst/>
              <a:gdLst>
                <a:gd name="connsiteX0" fmla="*/ 0 w 5374595"/>
                <a:gd name="connsiteY0" fmla="*/ 142652 h 1426517"/>
                <a:gd name="connsiteX1" fmla="*/ 142652 w 5374595"/>
                <a:gd name="connsiteY1" fmla="*/ 0 h 1426517"/>
                <a:gd name="connsiteX2" fmla="*/ 5231943 w 5374595"/>
                <a:gd name="connsiteY2" fmla="*/ 0 h 1426517"/>
                <a:gd name="connsiteX3" fmla="*/ 5374595 w 5374595"/>
                <a:gd name="connsiteY3" fmla="*/ 142652 h 1426517"/>
                <a:gd name="connsiteX4" fmla="*/ 5374595 w 5374595"/>
                <a:gd name="connsiteY4" fmla="*/ 1283865 h 1426517"/>
                <a:gd name="connsiteX5" fmla="*/ 5231943 w 5374595"/>
                <a:gd name="connsiteY5" fmla="*/ 1426517 h 1426517"/>
                <a:gd name="connsiteX6" fmla="*/ 142652 w 5374595"/>
                <a:gd name="connsiteY6" fmla="*/ 1426517 h 1426517"/>
                <a:gd name="connsiteX7" fmla="*/ 0 w 5374595"/>
                <a:gd name="connsiteY7" fmla="*/ 1283865 h 1426517"/>
                <a:gd name="connsiteX8" fmla="*/ 0 w 5374595"/>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4595" h="1426517">
                  <a:moveTo>
                    <a:pt x="0" y="142652"/>
                  </a:moveTo>
                  <a:cubicBezTo>
                    <a:pt x="0" y="63867"/>
                    <a:pt x="63867" y="0"/>
                    <a:pt x="142652" y="0"/>
                  </a:cubicBezTo>
                  <a:lnTo>
                    <a:pt x="5231943" y="0"/>
                  </a:lnTo>
                  <a:cubicBezTo>
                    <a:pt x="5310728" y="0"/>
                    <a:pt x="5374595" y="63867"/>
                    <a:pt x="5374595" y="142652"/>
                  </a:cubicBezTo>
                  <a:lnTo>
                    <a:pt x="5374595" y="1283865"/>
                  </a:lnTo>
                  <a:cubicBezTo>
                    <a:pt x="5374595" y="1362650"/>
                    <a:pt x="5310728" y="1426517"/>
                    <a:pt x="5231943" y="1426517"/>
                  </a:cubicBezTo>
                  <a:lnTo>
                    <a:pt x="142652" y="1426517"/>
                  </a:lnTo>
                  <a:cubicBezTo>
                    <a:pt x="63867" y="1426517"/>
                    <a:pt x="0" y="1362650"/>
                    <a:pt x="0" y="1283865"/>
                  </a:cubicBezTo>
                  <a:lnTo>
                    <a:pt x="0" y="1426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tr-TR" sz="3200" kern="1200" dirty="0" smtClean="0">
                  <a:solidFill>
                    <a:schemeClr val="bg1"/>
                  </a:solidFill>
                </a:rPr>
                <a:t>Sayısal Bölüm 40 soru</a:t>
              </a:r>
              <a:endParaRPr lang="tr-TR" sz="3200" kern="1200" dirty="0">
                <a:solidFill>
                  <a:schemeClr val="bg1"/>
                </a:solidFill>
              </a:endParaRPr>
            </a:p>
          </p:txBody>
        </p:sp>
        <p:sp>
          <p:nvSpPr>
            <p:cNvPr id="9" name="Serbest Form 8"/>
            <p:cNvSpPr/>
            <p:nvPr/>
          </p:nvSpPr>
          <p:spPr>
            <a:xfrm>
              <a:off x="483352" y="2924944"/>
              <a:ext cx="4520695" cy="1052339"/>
            </a:xfrm>
            <a:custGeom>
              <a:avLst/>
              <a:gdLst>
                <a:gd name="connsiteX0" fmla="*/ 0 w 5374595"/>
                <a:gd name="connsiteY0" fmla="*/ 142652 h 1426517"/>
                <a:gd name="connsiteX1" fmla="*/ 142652 w 5374595"/>
                <a:gd name="connsiteY1" fmla="*/ 0 h 1426517"/>
                <a:gd name="connsiteX2" fmla="*/ 5231943 w 5374595"/>
                <a:gd name="connsiteY2" fmla="*/ 0 h 1426517"/>
                <a:gd name="connsiteX3" fmla="*/ 5374595 w 5374595"/>
                <a:gd name="connsiteY3" fmla="*/ 142652 h 1426517"/>
                <a:gd name="connsiteX4" fmla="*/ 5374595 w 5374595"/>
                <a:gd name="connsiteY4" fmla="*/ 1283865 h 1426517"/>
                <a:gd name="connsiteX5" fmla="*/ 5231943 w 5374595"/>
                <a:gd name="connsiteY5" fmla="*/ 1426517 h 1426517"/>
                <a:gd name="connsiteX6" fmla="*/ 142652 w 5374595"/>
                <a:gd name="connsiteY6" fmla="*/ 1426517 h 1426517"/>
                <a:gd name="connsiteX7" fmla="*/ 0 w 5374595"/>
                <a:gd name="connsiteY7" fmla="*/ 1283865 h 1426517"/>
                <a:gd name="connsiteX8" fmla="*/ 0 w 5374595"/>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4595" h="1426517">
                  <a:moveTo>
                    <a:pt x="0" y="142652"/>
                  </a:moveTo>
                  <a:cubicBezTo>
                    <a:pt x="0" y="63867"/>
                    <a:pt x="63867" y="0"/>
                    <a:pt x="142652" y="0"/>
                  </a:cubicBezTo>
                  <a:lnTo>
                    <a:pt x="5231943" y="0"/>
                  </a:lnTo>
                  <a:cubicBezTo>
                    <a:pt x="5310728" y="0"/>
                    <a:pt x="5374595" y="63867"/>
                    <a:pt x="5374595" y="142652"/>
                  </a:cubicBezTo>
                  <a:lnTo>
                    <a:pt x="5374595" y="1283865"/>
                  </a:lnTo>
                  <a:cubicBezTo>
                    <a:pt x="5374595" y="1362650"/>
                    <a:pt x="5310728" y="1426517"/>
                    <a:pt x="5231943" y="1426517"/>
                  </a:cubicBezTo>
                  <a:lnTo>
                    <a:pt x="142652" y="1426517"/>
                  </a:lnTo>
                  <a:cubicBezTo>
                    <a:pt x="63867" y="1426517"/>
                    <a:pt x="0" y="1362650"/>
                    <a:pt x="0" y="1283865"/>
                  </a:cubicBezTo>
                  <a:lnTo>
                    <a:pt x="0" y="1426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tr-TR" sz="3200" kern="1200" dirty="0" smtClean="0">
                  <a:solidFill>
                    <a:schemeClr val="bg1"/>
                  </a:solidFill>
                </a:rPr>
                <a:t>Sözel Bölüm 50 soru</a:t>
              </a:r>
              <a:endParaRPr lang="tr-TR" sz="3200" kern="1200" dirty="0">
                <a:solidFill>
                  <a:schemeClr val="bg1"/>
                </a:solidFill>
              </a:endParaRPr>
            </a:p>
          </p:txBody>
        </p:sp>
        <p:sp>
          <p:nvSpPr>
            <p:cNvPr id="10" name="Serbest Form 9"/>
            <p:cNvSpPr/>
            <p:nvPr/>
          </p:nvSpPr>
          <p:spPr>
            <a:xfrm>
              <a:off x="5383955" y="2920588"/>
              <a:ext cx="3436516" cy="1052339"/>
            </a:xfrm>
            <a:custGeom>
              <a:avLst/>
              <a:gdLst>
                <a:gd name="connsiteX0" fmla="*/ 0 w 2632025"/>
                <a:gd name="connsiteY0" fmla="*/ 142652 h 1426517"/>
                <a:gd name="connsiteX1" fmla="*/ 142652 w 2632025"/>
                <a:gd name="connsiteY1" fmla="*/ 0 h 1426517"/>
                <a:gd name="connsiteX2" fmla="*/ 2489373 w 2632025"/>
                <a:gd name="connsiteY2" fmla="*/ 0 h 1426517"/>
                <a:gd name="connsiteX3" fmla="*/ 2632025 w 2632025"/>
                <a:gd name="connsiteY3" fmla="*/ 142652 h 1426517"/>
                <a:gd name="connsiteX4" fmla="*/ 2632025 w 2632025"/>
                <a:gd name="connsiteY4" fmla="*/ 1283865 h 1426517"/>
                <a:gd name="connsiteX5" fmla="*/ 2489373 w 2632025"/>
                <a:gd name="connsiteY5" fmla="*/ 1426517 h 1426517"/>
                <a:gd name="connsiteX6" fmla="*/ 142652 w 2632025"/>
                <a:gd name="connsiteY6" fmla="*/ 1426517 h 1426517"/>
                <a:gd name="connsiteX7" fmla="*/ 0 w 2632025"/>
                <a:gd name="connsiteY7" fmla="*/ 1283865 h 1426517"/>
                <a:gd name="connsiteX8" fmla="*/ 0 w 2632025"/>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2025" h="1426517">
                  <a:moveTo>
                    <a:pt x="0" y="142652"/>
                  </a:moveTo>
                  <a:cubicBezTo>
                    <a:pt x="0" y="63867"/>
                    <a:pt x="63867" y="0"/>
                    <a:pt x="142652" y="0"/>
                  </a:cubicBezTo>
                  <a:lnTo>
                    <a:pt x="2489373" y="0"/>
                  </a:lnTo>
                  <a:cubicBezTo>
                    <a:pt x="2568158" y="0"/>
                    <a:pt x="2632025" y="63867"/>
                    <a:pt x="2632025" y="142652"/>
                  </a:cubicBezTo>
                  <a:lnTo>
                    <a:pt x="2632025" y="1283865"/>
                  </a:lnTo>
                  <a:cubicBezTo>
                    <a:pt x="2632025" y="1362650"/>
                    <a:pt x="2568158" y="1426517"/>
                    <a:pt x="2489373" y="1426517"/>
                  </a:cubicBezTo>
                  <a:lnTo>
                    <a:pt x="142652" y="1426517"/>
                  </a:lnTo>
                  <a:cubicBezTo>
                    <a:pt x="63867" y="1426517"/>
                    <a:pt x="0" y="1362650"/>
                    <a:pt x="0" y="1283865"/>
                  </a:cubicBezTo>
                  <a:lnTo>
                    <a:pt x="0" y="1426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tr-TR" sz="3200" kern="1200" dirty="0" smtClean="0">
                  <a:solidFill>
                    <a:schemeClr val="bg1"/>
                  </a:solidFill>
                </a:rPr>
                <a:t>09.30 (75 dakika)</a:t>
              </a:r>
              <a:endParaRPr lang="tr-TR" sz="3200" kern="1200" dirty="0">
                <a:solidFill>
                  <a:schemeClr val="bg1"/>
                </a:solidFill>
              </a:endParaRPr>
            </a:p>
          </p:txBody>
        </p:sp>
        <p:sp>
          <p:nvSpPr>
            <p:cNvPr id="15" name="Serbest Form 14"/>
            <p:cNvSpPr/>
            <p:nvPr/>
          </p:nvSpPr>
          <p:spPr>
            <a:xfrm>
              <a:off x="3851919" y="4135214"/>
              <a:ext cx="2632025" cy="1052339"/>
            </a:xfrm>
            <a:custGeom>
              <a:avLst/>
              <a:gdLst>
                <a:gd name="connsiteX0" fmla="*/ 0 w 2632025"/>
                <a:gd name="connsiteY0" fmla="*/ 142652 h 1426517"/>
                <a:gd name="connsiteX1" fmla="*/ 142652 w 2632025"/>
                <a:gd name="connsiteY1" fmla="*/ 0 h 1426517"/>
                <a:gd name="connsiteX2" fmla="*/ 2489373 w 2632025"/>
                <a:gd name="connsiteY2" fmla="*/ 0 h 1426517"/>
                <a:gd name="connsiteX3" fmla="*/ 2632025 w 2632025"/>
                <a:gd name="connsiteY3" fmla="*/ 142652 h 1426517"/>
                <a:gd name="connsiteX4" fmla="*/ 2632025 w 2632025"/>
                <a:gd name="connsiteY4" fmla="*/ 1283865 h 1426517"/>
                <a:gd name="connsiteX5" fmla="*/ 2489373 w 2632025"/>
                <a:gd name="connsiteY5" fmla="*/ 1426517 h 1426517"/>
                <a:gd name="connsiteX6" fmla="*/ 142652 w 2632025"/>
                <a:gd name="connsiteY6" fmla="*/ 1426517 h 1426517"/>
                <a:gd name="connsiteX7" fmla="*/ 0 w 2632025"/>
                <a:gd name="connsiteY7" fmla="*/ 1283865 h 1426517"/>
                <a:gd name="connsiteX8" fmla="*/ 0 w 2632025"/>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2025" h="1426517">
                  <a:moveTo>
                    <a:pt x="0" y="142652"/>
                  </a:moveTo>
                  <a:cubicBezTo>
                    <a:pt x="0" y="63867"/>
                    <a:pt x="63867" y="0"/>
                    <a:pt x="142652" y="0"/>
                  </a:cubicBezTo>
                  <a:lnTo>
                    <a:pt x="2489373" y="0"/>
                  </a:lnTo>
                  <a:cubicBezTo>
                    <a:pt x="2568158" y="0"/>
                    <a:pt x="2632025" y="63867"/>
                    <a:pt x="2632025" y="142652"/>
                  </a:cubicBezTo>
                  <a:lnTo>
                    <a:pt x="2632025" y="1283865"/>
                  </a:lnTo>
                  <a:cubicBezTo>
                    <a:pt x="2632025" y="1362650"/>
                    <a:pt x="2568158" y="1426517"/>
                    <a:pt x="2489373" y="1426517"/>
                  </a:cubicBezTo>
                  <a:lnTo>
                    <a:pt x="142652" y="1426517"/>
                  </a:lnTo>
                  <a:cubicBezTo>
                    <a:pt x="63867" y="1426517"/>
                    <a:pt x="0" y="1362650"/>
                    <a:pt x="0" y="1283865"/>
                  </a:cubicBezTo>
                  <a:lnTo>
                    <a:pt x="0" y="14265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lvl="0" algn="ctr" defTabSz="1422400">
                <a:lnSpc>
                  <a:spcPct val="90000"/>
                </a:lnSpc>
                <a:spcBef>
                  <a:spcPct val="0"/>
                </a:spcBef>
                <a:spcAft>
                  <a:spcPct val="35000"/>
                </a:spcAft>
              </a:pPr>
              <a:r>
                <a:rPr lang="tr-TR" sz="3200" kern="1200" dirty="0" smtClean="0">
                  <a:solidFill>
                    <a:srgbClr val="FF0000"/>
                  </a:solidFill>
                </a:rPr>
                <a:t>45 dakika ara</a:t>
              </a:r>
              <a:endParaRPr lang="tr-TR" sz="3200" kern="1200" dirty="0">
                <a:solidFill>
                  <a:srgbClr val="FF0000"/>
                </a:solidFill>
              </a:endParaRPr>
            </a:p>
          </p:txBody>
        </p:sp>
      </p:grpSp>
      <p:sp>
        <p:nvSpPr>
          <p:cNvPr id="16" name="Serbest Form 15"/>
          <p:cNvSpPr/>
          <p:nvPr/>
        </p:nvSpPr>
        <p:spPr>
          <a:xfrm>
            <a:off x="611560" y="2420888"/>
            <a:ext cx="2326751" cy="504056"/>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i="1" dirty="0" smtClean="0">
                <a:solidFill>
                  <a:schemeClr val="bg1"/>
                </a:solidFill>
              </a:rPr>
              <a:t>I. Oturum</a:t>
            </a:r>
            <a:endParaRPr lang="tr-TR" sz="3200" i="1" dirty="0">
              <a:solidFill>
                <a:schemeClr val="bg1"/>
              </a:solidFill>
            </a:endParaRPr>
          </a:p>
        </p:txBody>
      </p:sp>
      <p:sp>
        <p:nvSpPr>
          <p:cNvPr id="17" name="Serbest Form 16"/>
          <p:cNvSpPr/>
          <p:nvPr/>
        </p:nvSpPr>
        <p:spPr>
          <a:xfrm>
            <a:off x="595273" y="4869160"/>
            <a:ext cx="2326751" cy="572044"/>
          </a:xfrm>
          <a:custGeom>
            <a:avLst/>
            <a:gdLst>
              <a:gd name="connsiteX0" fmla="*/ 0 w 8227711"/>
              <a:gd name="connsiteY0" fmla="*/ 142652 h 1426517"/>
              <a:gd name="connsiteX1" fmla="*/ 142652 w 8227711"/>
              <a:gd name="connsiteY1" fmla="*/ 0 h 1426517"/>
              <a:gd name="connsiteX2" fmla="*/ 8085059 w 8227711"/>
              <a:gd name="connsiteY2" fmla="*/ 0 h 1426517"/>
              <a:gd name="connsiteX3" fmla="*/ 8227711 w 8227711"/>
              <a:gd name="connsiteY3" fmla="*/ 142652 h 1426517"/>
              <a:gd name="connsiteX4" fmla="*/ 8227711 w 8227711"/>
              <a:gd name="connsiteY4" fmla="*/ 1283865 h 1426517"/>
              <a:gd name="connsiteX5" fmla="*/ 8085059 w 8227711"/>
              <a:gd name="connsiteY5" fmla="*/ 1426517 h 1426517"/>
              <a:gd name="connsiteX6" fmla="*/ 142652 w 8227711"/>
              <a:gd name="connsiteY6" fmla="*/ 1426517 h 1426517"/>
              <a:gd name="connsiteX7" fmla="*/ 0 w 8227711"/>
              <a:gd name="connsiteY7" fmla="*/ 1283865 h 1426517"/>
              <a:gd name="connsiteX8" fmla="*/ 0 w 8227711"/>
              <a:gd name="connsiteY8" fmla="*/ 142652 h 142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711" h="1426517">
                <a:moveTo>
                  <a:pt x="0" y="142652"/>
                </a:moveTo>
                <a:cubicBezTo>
                  <a:pt x="0" y="63867"/>
                  <a:pt x="63867" y="0"/>
                  <a:pt x="142652" y="0"/>
                </a:cubicBezTo>
                <a:lnTo>
                  <a:pt x="8085059" y="0"/>
                </a:lnTo>
                <a:cubicBezTo>
                  <a:pt x="8163844" y="0"/>
                  <a:pt x="8227711" y="63867"/>
                  <a:pt x="8227711" y="142652"/>
                </a:cubicBezTo>
                <a:lnTo>
                  <a:pt x="8227711" y="1283865"/>
                </a:lnTo>
                <a:cubicBezTo>
                  <a:pt x="8227711" y="1362650"/>
                  <a:pt x="8163844" y="1426517"/>
                  <a:pt x="8085059" y="1426517"/>
                </a:cubicBezTo>
                <a:lnTo>
                  <a:pt x="142652" y="1426517"/>
                </a:lnTo>
                <a:cubicBezTo>
                  <a:pt x="63867" y="1426517"/>
                  <a:pt x="0" y="1362650"/>
                  <a:pt x="0" y="1283865"/>
                </a:cubicBezTo>
                <a:lnTo>
                  <a:pt x="0" y="142652"/>
                </a:lnTo>
                <a:close/>
              </a:path>
            </a:pathLst>
          </a:custGeom>
          <a:solidFill>
            <a:schemeClr val="tx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701" tIns="163701" rIns="163701" bIns="163701" numCol="1" spcCol="1270" anchor="ctr" anchorCtr="0">
            <a:noAutofit/>
          </a:bodyPr>
          <a:lstStyle/>
          <a:p>
            <a:pPr algn="ctr"/>
            <a:r>
              <a:rPr lang="tr-TR" sz="3200" i="1" dirty="0" smtClean="0">
                <a:solidFill>
                  <a:schemeClr val="bg1"/>
                </a:solidFill>
              </a:rPr>
              <a:t>II. Oturum</a:t>
            </a:r>
            <a:endParaRPr lang="tr-TR" sz="3200" i="1" dirty="0">
              <a:solidFill>
                <a:schemeClr val="bg1"/>
              </a:solidFill>
            </a:endParaRPr>
          </a:p>
        </p:txBody>
      </p:sp>
    </p:spTree>
    <p:extLst>
      <p:ext uri="{BB962C8B-B14F-4D97-AF65-F5344CB8AC3E}">
        <p14:creationId xmlns:p14="http://schemas.microsoft.com/office/powerpoint/2010/main" val="392447483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2">
            <a:extLst>
              <a:ext uri="{28A0092B-C50C-407E-A947-70E740481C1C}">
                <a14:useLocalDpi xmlns:a14="http://schemas.microsoft.com/office/drawing/2010/main" val="0"/>
              </a:ext>
            </a:extLst>
          </a:blip>
          <a:srcRect l="4220" t="17254" r="3435" b="21183"/>
          <a:stretch/>
        </p:blipFill>
        <p:spPr>
          <a:xfrm>
            <a:off x="899592" y="1772816"/>
            <a:ext cx="2329841" cy="1553228"/>
          </a:xfrm>
        </p:spPr>
      </p:pic>
      <p:sp>
        <p:nvSpPr>
          <p:cNvPr id="4"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6" name="Metin kutusu 5"/>
          <p:cNvSpPr txBox="1"/>
          <p:nvPr/>
        </p:nvSpPr>
        <p:spPr>
          <a:xfrm rot="19970841">
            <a:off x="1463041" y="2141533"/>
            <a:ext cx="1088888" cy="523220"/>
          </a:xfrm>
          <a:prstGeom prst="rect">
            <a:avLst/>
          </a:prstGeom>
          <a:noFill/>
        </p:spPr>
        <p:txBody>
          <a:bodyPr wrap="none" rtlCol="0">
            <a:spAutoFit/>
          </a:bodyPr>
          <a:lstStyle/>
          <a:p>
            <a:r>
              <a:rPr lang="tr-TR" sz="2800" dirty="0" smtClean="0">
                <a:solidFill>
                  <a:schemeClr val="bg1"/>
                </a:solidFill>
              </a:rPr>
              <a:t>Sözel </a:t>
            </a:r>
            <a:endParaRPr lang="tr-TR" sz="2800" dirty="0">
              <a:solidFill>
                <a:schemeClr val="bg1"/>
              </a:solidFill>
            </a:endParaRPr>
          </a:p>
        </p:txBody>
      </p:sp>
      <p:pic>
        <p:nvPicPr>
          <p:cNvPr id="7" name="İçerik Yer Tutucusu 4"/>
          <p:cNvPicPr>
            <a:picLocks noChangeAspect="1"/>
          </p:cNvPicPr>
          <p:nvPr/>
        </p:nvPicPr>
        <p:blipFill rotWithShape="1">
          <a:blip r:embed="rId2">
            <a:extLst>
              <a:ext uri="{28A0092B-C50C-407E-A947-70E740481C1C}">
                <a14:useLocalDpi xmlns:a14="http://schemas.microsoft.com/office/drawing/2010/main" val="0"/>
              </a:ext>
            </a:extLst>
          </a:blip>
          <a:srcRect l="4220" t="17254" r="3435" b="21183"/>
          <a:stretch/>
        </p:blipFill>
        <p:spPr>
          <a:xfrm>
            <a:off x="5072774" y="1772816"/>
            <a:ext cx="2329841" cy="1553228"/>
          </a:xfrm>
          <a:prstGeom prst="rect">
            <a:avLst/>
          </a:prstGeom>
        </p:spPr>
      </p:pic>
      <p:sp>
        <p:nvSpPr>
          <p:cNvPr id="8" name="Metin kutusu 7"/>
          <p:cNvSpPr txBox="1"/>
          <p:nvPr/>
        </p:nvSpPr>
        <p:spPr>
          <a:xfrm rot="19970841">
            <a:off x="5578987" y="2136563"/>
            <a:ext cx="1317412" cy="523220"/>
          </a:xfrm>
          <a:prstGeom prst="rect">
            <a:avLst/>
          </a:prstGeom>
          <a:noFill/>
        </p:spPr>
        <p:txBody>
          <a:bodyPr wrap="none" rtlCol="0">
            <a:spAutoFit/>
          </a:bodyPr>
          <a:lstStyle/>
          <a:p>
            <a:r>
              <a:rPr lang="tr-TR" sz="2800" dirty="0" smtClean="0">
                <a:solidFill>
                  <a:schemeClr val="bg1"/>
                </a:solidFill>
              </a:rPr>
              <a:t>Sayısal </a:t>
            </a:r>
            <a:endParaRPr lang="tr-TR" sz="2800" dirty="0">
              <a:solidFill>
                <a:schemeClr val="bg1"/>
              </a:solidFill>
            </a:endParaRPr>
          </a:p>
        </p:txBody>
      </p:sp>
      <p:graphicFrame>
        <p:nvGraphicFramePr>
          <p:cNvPr id="13" name="Diyagram 12"/>
          <p:cNvGraphicFramePr/>
          <p:nvPr>
            <p:extLst>
              <p:ext uri="{D42A27DB-BD31-4B8C-83A1-F6EECF244321}">
                <p14:modId xmlns:p14="http://schemas.microsoft.com/office/powerpoint/2010/main" val="4104115458"/>
              </p:ext>
            </p:extLst>
          </p:nvPr>
        </p:nvGraphicFramePr>
        <p:xfrm>
          <a:off x="611560" y="3584368"/>
          <a:ext cx="3456384"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 14"/>
          <p:cNvGrpSpPr/>
          <p:nvPr/>
        </p:nvGrpSpPr>
        <p:grpSpPr>
          <a:xfrm>
            <a:off x="4836326" y="3501008"/>
            <a:ext cx="3240360" cy="2880321"/>
            <a:chOff x="5094345" y="3933055"/>
            <a:chExt cx="2376264" cy="2376264"/>
          </a:xfrm>
        </p:grpSpPr>
        <p:sp>
          <p:nvSpPr>
            <p:cNvPr id="16" name="Elmas 15"/>
            <p:cNvSpPr/>
            <p:nvPr/>
          </p:nvSpPr>
          <p:spPr>
            <a:xfrm>
              <a:off x="5094345" y="3933055"/>
              <a:ext cx="2376264" cy="2376264"/>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Serbest Form 16"/>
            <p:cNvSpPr/>
            <p:nvPr/>
          </p:nvSpPr>
          <p:spPr>
            <a:xfrm>
              <a:off x="5094345" y="4657816"/>
              <a:ext cx="1143348" cy="1147448"/>
            </a:xfrm>
            <a:custGeom>
              <a:avLst/>
              <a:gdLst>
                <a:gd name="connsiteX0" fmla="*/ 0 w 926742"/>
                <a:gd name="connsiteY0" fmla="*/ 154460 h 926742"/>
                <a:gd name="connsiteX1" fmla="*/ 154460 w 926742"/>
                <a:gd name="connsiteY1" fmla="*/ 0 h 926742"/>
                <a:gd name="connsiteX2" fmla="*/ 772282 w 926742"/>
                <a:gd name="connsiteY2" fmla="*/ 0 h 926742"/>
                <a:gd name="connsiteX3" fmla="*/ 926742 w 926742"/>
                <a:gd name="connsiteY3" fmla="*/ 154460 h 926742"/>
                <a:gd name="connsiteX4" fmla="*/ 926742 w 926742"/>
                <a:gd name="connsiteY4" fmla="*/ 772282 h 926742"/>
                <a:gd name="connsiteX5" fmla="*/ 772282 w 926742"/>
                <a:gd name="connsiteY5" fmla="*/ 926742 h 926742"/>
                <a:gd name="connsiteX6" fmla="*/ 154460 w 926742"/>
                <a:gd name="connsiteY6" fmla="*/ 926742 h 926742"/>
                <a:gd name="connsiteX7" fmla="*/ 0 w 926742"/>
                <a:gd name="connsiteY7" fmla="*/ 772282 h 926742"/>
                <a:gd name="connsiteX8" fmla="*/ 0 w 926742"/>
                <a:gd name="connsiteY8" fmla="*/ 154460 h 92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742" h="926742">
                  <a:moveTo>
                    <a:pt x="0" y="154460"/>
                  </a:moveTo>
                  <a:cubicBezTo>
                    <a:pt x="0" y="69154"/>
                    <a:pt x="69154" y="0"/>
                    <a:pt x="154460" y="0"/>
                  </a:cubicBezTo>
                  <a:lnTo>
                    <a:pt x="772282" y="0"/>
                  </a:lnTo>
                  <a:cubicBezTo>
                    <a:pt x="857588" y="0"/>
                    <a:pt x="926742" y="69154"/>
                    <a:pt x="926742" y="154460"/>
                  </a:cubicBezTo>
                  <a:lnTo>
                    <a:pt x="926742" y="772282"/>
                  </a:lnTo>
                  <a:cubicBezTo>
                    <a:pt x="926742" y="857588"/>
                    <a:pt x="857588" y="926742"/>
                    <a:pt x="772282" y="926742"/>
                  </a:cubicBezTo>
                  <a:lnTo>
                    <a:pt x="154460" y="926742"/>
                  </a:lnTo>
                  <a:cubicBezTo>
                    <a:pt x="69154" y="926742"/>
                    <a:pt x="0" y="857588"/>
                    <a:pt x="0" y="772282"/>
                  </a:cubicBezTo>
                  <a:lnTo>
                    <a:pt x="0" y="15446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960" tIns="90960" rIns="90960" bIns="90960" numCol="1" spcCol="1270" anchor="ctr" anchorCtr="0">
              <a:noAutofit/>
            </a:bodyPr>
            <a:lstStyle/>
            <a:p>
              <a:pPr lvl="0" algn="ctr" defTabSz="533400" rtl="0">
                <a:lnSpc>
                  <a:spcPct val="90000"/>
                </a:lnSpc>
                <a:spcBef>
                  <a:spcPct val="0"/>
                </a:spcBef>
                <a:spcAft>
                  <a:spcPct val="35000"/>
                </a:spcAft>
              </a:pPr>
              <a:r>
                <a:rPr lang="tr-TR" kern="1200" dirty="0" smtClean="0">
                  <a:solidFill>
                    <a:srgbClr val="002060"/>
                  </a:solidFill>
                </a:rPr>
                <a:t>Matematik</a:t>
              </a:r>
            </a:p>
            <a:p>
              <a:pPr lvl="0" algn="ctr" defTabSz="533400" rtl="0">
                <a:lnSpc>
                  <a:spcPct val="90000"/>
                </a:lnSpc>
                <a:spcBef>
                  <a:spcPct val="0"/>
                </a:spcBef>
                <a:spcAft>
                  <a:spcPct val="35000"/>
                </a:spcAft>
              </a:pPr>
              <a:r>
                <a:rPr lang="tr-TR" dirty="0" smtClean="0">
                  <a:solidFill>
                    <a:srgbClr val="002060"/>
                  </a:solidFill>
                </a:rPr>
                <a:t>20 soru </a:t>
              </a:r>
              <a:endParaRPr lang="tr-TR" kern="1200" dirty="0">
                <a:solidFill>
                  <a:srgbClr val="002060"/>
                </a:solidFill>
              </a:endParaRPr>
            </a:p>
          </p:txBody>
        </p:sp>
        <p:sp>
          <p:nvSpPr>
            <p:cNvPr id="18" name="Serbest Form 17"/>
            <p:cNvSpPr/>
            <p:nvPr/>
          </p:nvSpPr>
          <p:spPr>
            <a:xfrm>
              <a:off x="6372200" y="4657815"/>
              <a:ext cx="1098409" cy="1147448"/>
            </a:xfrm>
            <a:custGeom>
              <a:avLst/>
              <a:gdLst>
                <a:gd name="connsiteX0" fmla="*/ 0 w 926742"/>
                <a:gd name="connsiteY0" fmla="*/ 154460 h 926742"/>
                <a:gd name="connsiteX1" fmla="*/ 154460 w 926742"/>
                <a:gd name="connsiteY1" fmla="*/ 0 h 926742"/>
                <a:gd name="connsiteX2" fmla="*/ 772282 w 926742"/>
                <a:gd name="connsiteY2" fmla="*/ 0 h 926742"/>
                <a:gd name="connsiteX3" fmla="*/ 926742 w 926742"/>
                <a:gd name="connsiteY3" fmla="*/ 154460 h 926742"/>
                <a:gd name="connsiteX4" fmla="*/ 926742 w 926742"/>
                <a:gd name="connsiteY4" fmla="*/ 772282 h 926742"/>
                <a:gd name="connsiteX5" fmla="*/ 772282 w 926742"/>
                <a:gd name="connsiteY5" fmla="*/ 926742 h 926742"/>
                <a:gd name="connsiteX6" fmla="*/ 154460 w 926742"/>
                <a:gd name="connsiteY6" fmla="*/ 926742 h 926742"/>
                <a:gd name="connsiteX7" fmla="*/ 0 w 926742"/>
                <a:gd name="connsiteY7" fmla="*/ 772282 h 926742"/>
                <a:gd name="connsiteX8" fmla="*/ 0 w 926742"/>
                <a:gd name="connsiteY8" fmla="*/ 154460 h 92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742" h="926742">
                  <a:moveTo>
                    <a:pt x="0" y="154460"/>
                  </a:moveTo>
                  <a:cubicBezTo>
                    <a:pt x="0" y="69154"/>
                    <a:pt x="69154" y="0"/>
                    <a:pt x="154460" y="0"/>
                  </a:cubicBezTo>
                  <a:lnTo>
                    <a:pt x="772282" y="0"/>
                  </a:lnTo>
                  <a:cubicBezTo>
                    <a:pt x="857588" y="0"/>
                    <a:pt x="926742" y="69154"/>
                    <a:pt x="926742" y="154460"/>
                  </a:cubicBezTo>
                  <a:lnTo>
                    <a:pt x="926742" y="772282"/>
                  </a:lnTo>
                  <a:cubicBezTo>
                    <a:pt x="926742" y="857588"/>
                    <a:pt x="857588" y="926742"/>
                    <a:pt x="772282" y="926742"/>
                  </a:cubicBezTo>
                  <a:lnTo>
                    <a:pt x="154460" y="926742"/>
                  </a:lnTo>
                  <a:cubicBezTo>
                    <a:pt x="69154" y="926742"/>
                    <a:pt x="0" y="857588"/>
                    <a:pt x="0" y="772282"/>
                  </a:cubicBezTo>
                  <a:lnTo>
                    <a:pt x="0" y="15446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960" tIns="90960" rIns="90960" bIns="90960" numCol="1" spcCol="1270" anchor="ctr" anchorCtr="0">
              <a:noAutofit/>
            </a:bodyPr>
            <a:lstStyle/>
            <a:p>
              <a:pPr lvl="0" algn="ctr" defTabSz="533400" rtl="0">
                <a:lnSpc>
                  <a:spcPct val="90000"/>
                </a:lnSpc>
                <a:spcBef>
                  <a:spcPct val="0"/>
                </a:spcBef>
                <a:spcAft>
                  <a:spcPct val="35000"/>
                </a:spcAft>
              </a:pPr>
              <a:r>
                <a:rPr lang="tr-TR" kern="1200" dirty="0" smtClean="0">
                  <a:solidFill>
                    <a:srgbClr val="002060"/>
                  </a:solidFill>
                </a:rPr>
                <a:t>Fen Bilimleri</a:t>
              </a:r>
            </a:p>
            <a:p>
              <a:pPr lvl="0" algn="ctr" defTabSz="533400" rtl="0">
                <a:lnSpc>
                  <a:spcPct val="90000"/>
                </a:lnSpc>
                <a:spcBef>
                  <a:spcPct val="0"/>
                </a:spcBef>
                <a:spcAft>
                  <a:spcPct val="35000"/>
                </a:spcAft>
              </a:pPr>
              <a:r>
                <a:rPr lang="tr-TR" dirty="0" smtClean="0">
                  <a:solidFill>
                    <a:srgbClr val="002060"/>
                  </a:solidFill>
                </a:rPr>
                <a:t>20 soru</a:t>
              </a:r>
              <a:endParaRPr lang="tr-TR" kern="1200" dirty="0">
                <a:solidFill>
                  <a:srgbClr val="002060"/>
                </a:solidFill>
              </a:endParaRPr>
            </a:p>
          </p:txBody>
        </p:sp>
      </p:grpSp>
    </p:spTree>
    <p:extLst>
      <p:ext uri="{BB962C8B-B14F-4D97-AF65-F5344CB8AC3E}">
        <p14:creationId xmlns:p14="http://schemas.microsoft.com/office/powerpoint/2010/main" val="2131200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05129" y="1772816"/>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erbest Form 5"/>
          <p:cNvSpPr/>
          <p:nvPr/>
        </p:nvSpPr>
        <p:spPr>
          <a:xfrm>
            <a:off x="2787232" y="1821078"/>
            <a:ext cx="5472684" cy="1304647"/>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4800" i="1" kern="1200" dirty="0" smtClean="0">
                <a:solidFill>
                  <a:schemeClr val="bg1"/>
                </a:solidFill>
              </a:rPr>
              <a:t>Sınava Giderken</a:t>
            </a:r>
            <a:endParaRPr lang="tr-TR" sz="4800" i="1" kern="1200" dirty="0">
              <a:solidFill>
                <a:schemeClr val="bg1"/>
              </a:solidFill>
            </a:endParaRPr>
          </a:p>
        </p:txBody>
      </p:sp>
      <p:sp>
        <p:nvSpPr>
          <p:cNvPr id="7" name="Oval 6"/>
          <p:cNvSpPr/>
          <p:nvPr/>
        </p:nvSpPr>
        <p:spPr>
          <a:xfrm>
            <a:off x="1265603" y="427119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pic>
        <p:nvPicPr>
          <p:cNvPr id="3" name="İçerik Yer Tutucusu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82080" y="4509161"/>
            <a:ext cx="1026046" cy="1008112"/>
          </a:xfrm>
        </p:spPr>
      </p:pic>
      <p:sp>
        <p:nvSpPr>
          <p:cNvPr id="4" name="Serbest Form 3"/>
          <p:cNvSpPr/>
          <p:nvPr/>
        </p:nvSpPr>
        <p:spPr>
          <a:xfrm>
            <a:off x="2197050" y="3717032"/>
            <a:ext cx="6242848" cy="2592288"/>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lvl="0" defTabSz="1155700">
              <a:lnSpc>
                <a:spcPct val="90000"/>
              </a:lnSpc>
              <a:spcBef>
                <a:spcPct val="0"/>
              </a:spcBef>
              <a:spcAft>
                <a:spcPct val="35000"/>
              </a:spcAft>
            </a:pPr>
            <a:endParaRPr lang="tr-TR" sz="2400" dirty="0">
              <a:solidFill>
                <a:schemeClr val="bg1"/>
              </a:solidFill>
            </a:endParaRPr>
          </a:p>
          <a:p>
            <a:pPr lvl="0" defTabSz="1155700">
              <a:lnSpc>
                <a:spcPct val="90000"/>
              </a:lnSpc>
              <a:spcBef>
                <a:spcPct val="0"/>
              </a:spcBef>
              <a:spcAft>
                <a:spcPct val="35000"/>
              </a:spcAft>
            </a:pPr>
            <a:endParaRPr lang="tr-TR" sz="2400" dirty="0" smtClean="0">
              <a:solidFill>
                <a:schemeClr val="bg1"/>
              </a:solidFill>
            </a:endParaRPr>
          </a:p>
          <a:p>
            <a:pPr lvl="0" defTabSz="1155700">
              <a:lnSpc>
                <a:spcPct val="90000"/>
              </a:lnSpc>
              <a:spcBef>
                <a:spcPct val="0"/>
              </a:spcBef>
              <a:spcAft>
                <a:spcPct val="35000"/>
              </a:spcAft>
            </a:pPr>
            <a:endParaRPr lang="tr-TR" sz="2400" dirty="0">
              <a:solidFill>
                <a:schemeClr val="bg1"/>
              </a:solidFill>
            </a:endParaRPr>
          </a:p>
          <a:p>
            <a:pPr lvl="0" defTabSz="1155700">
              <a:lnSpc>
                <a:spcPct val="90000"/>
              </a:lnSpc>
              <a:spcBef>
                <a:spcPct val="0"/>
              </a:spcBef>
              <a:spcAft>
                <a:spcPct val="35000"/>
              </a:spcAft>
            </a:pPr>
            <a:endParaRPr lang="tr-TR" sz="2400" dirty="0">
              <a:solidFill>
                <a:schemeClr val="bg1"/>
              </a:solidFill>
            </a:endParaRPr>
          </a:p>
          <a:p>
            <a:pPr marL="914400" lvl="1" indent="-457200" defTabSz="1155700">
              <a:lnSpc>
                <a:spcPct val="90000"/>
              </a:lnSpc>
              <a:spcBef>
                <a:spcPct val="0"/>
              </a:spcBef>
              <a:spcAft>
                <a:spcPct val="35000"/>
              </a:spcAft>
              <a:buFont typeface="Arial" panose="020B0604020202020204" pitchFamily="34" charset="0"/>
              <a:buChar char="•"/>
            </a:pPr>
            <a:endParaRPr lang="tr-TR" sz="2400" kern="1200" dirty="0" smtClean="0">
              <a:solidFill>
                <a:schemeClr val="bg1"/>
              </a:solidFill>
            </a:endParaRPr>
          </a:p>
          <a:p>
            <a:pPr lvl="0" defTabSz="1155700">
              <a:lnSpc>
                <a:spcPct val="90000"/>
              </a:lnSpc>
              <a:spcBef>
                <a:spcPct val="0"/>
              </a:spcBef>
              <a:spcAft>
                <a:spcPct val="35000"/>
              </a:spcAft>
            </a:pPr>
            <a:endParaRPr lang="tr-TR" sz="2400" dirty="0">
              <a:solidFill>
                <a:schemeClr val="bg1"/>
              </a:solidFill>
            </a:endParaRPr>
          </a:p>
          <a:p>
            <a:pPr marL="457200" lvl="0" indent="-457200" defTabSz="1155700">
              <a:lnSpc>
                <a:spcPct val="90000"/>
              </a:lnSpc>
              <a:spcBef>
                <a:spcPct val="0"/>
              </a:spcBef>
              <a:spcAft>
                <a:spcPct val="35000"/>
              </a:spcAft>
              <a:buFont typeface="Arial" panose="020B0604020202020204" pitchFamily="34" charset="0"/>
              <a:buChar char="•"/>
            </a:pPr>
            <a:endParaRPr lang="tr-TR" sz="2400" kern="1200" dirty="0" smtClean="0">
              <a:solidFill>
                <a:schemeClr val="bg1"/>
              </a:solidFill>
            </a:endParaRPr>
          </a:p>
          <a:p>
            <a:pPr lvl="0" defTabSz="1155700">
              <a:lnSpc>
                <a:spcPct val="90000"/>
              </a:lnSpc>
              <a:spcBef>
                <a:spcPct val="0"/>
              </a:spcBef>
              <a:spcAft>
                <a:spcPct val="35000"/>
              </a:spcAft>
            </a:pPr>
            <a:endParaRPr lang="tr-TR" sz="2400" dirty="0" smtClean="0">
              <a:solidFill>
                <a:schemeClr val="bg1"/>
              </a:solidFill>
            </a:endParaRPr>
          </a:p>
          <a:p>
            <a:pPr lvl="0" defTabSz="1155700">
              <a:lnSpc>
                <a:spcPct val="90000"/>
              </a:lnSpc>
              <a:spcBef>
                <a:spcPct val="0"/>
              </a:spcBef>
              <a:spcAft>
                <a:spcPct val="35000"/>
              </a:spcAft>
            </a:pPr>
            <a:r>
              <a:rPr lang="tr-TR" sz="3200" kern="1200" dirty="0" smtClean="0">
                <a:solidFill>
                  <a:schemeClr val="bg1"/>
                </a:solidFill>
              </a:rPr>
              <a:t>Öncelikle, sınavdan önceki gece ne geç ne de erken yatın. </a:t>
            </a:r>
            <a:r>
              <a:rPr lang="tr-TR" sz="3200" dirty="0" smtClean="0">
                <a:solidFill>
                  <a:schemeClr val="bg1"/>
                </a:solidFill>
              </a:rPr>
              <a:t>Sınav sabahı ise</a:t>
            </a:r>
            <a:r>
              <a:rPr lang="tr-TR" sz="3200" kern="1200" dirty="0" smtClean="0">
                <a:solidFill>
                  <a:schemeClr val="bg1"/>
                </a:solidFill>
              </a:rPr>
              <a:t> dengeli bir kahvaltı yapın.</a:t>
            </a:r>
            <a:endParaRPr lang="tr-TR" sz="3200" dirty="0">
              <a:solidFill>
                <a:schemeClr val="bg1"/>
              </a:solidFill>
            </a:endParaRPr>
          </a:p>
          <a:p>
            <a:r>
              <a:rPr lang="tr-TR" sz="2400" dirty="0">
                <a:solidFill>
                  <a:srgbClr val="FF0000"/>
                </a:solidFill>
              </a:rPr>
              <a:t> </a:t>
            </a: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pPr marL="457200" lvl="0" indent="-457200" defTabSz="1155700">
              <a:lnSpc>
                <a:spcPct val="90000"/>
              </a:lnSpc>
              <a:spcBef>
                <a:spcPct val="0"/>
              </a:spcBef>
              <a:spcAft>
                <a:spcPct val="35000"/>
              </a:spcAft>
              <a:buFont typeface="Arial" panose="020B0604020202020204" pitchFamily="34" charset="0"/>
              <a:buChar char="•"/>
            </a:pPr>
            <a:endParaRPr lang="tr-TR" sz="2400" kern="1200" dirty="0">
              <a:solidFill>
                <a:schemeClr val="bg1"/>
              </a:solidFill>
            </a:endParaRPr>
          </a:p>
        </p:txBody>
      </p:sp>
    </p:spTree>
    <p:extLst>
      <p:ext uri="{BB962C8B-B14F-4D97-AF65-F5344CB8AC3E}">
        <p14:creationId xmlns:p14="http://schemas.microsoft.com/office/powerpoint/2010/main" val="3480860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05129" y="1772816"/>
            <a:ext cx="1383842" cy="1383842"/>
          </a:xfrm>
          <a:prstGeom prst="ellipse">
            <a:avLst/>
          </a:prstGeom>
          <a:blipFill>
            <a:blip r:embed="rId2">
              <a:extLst>
                <a:ext uri="{28A0092B-C50C-407E-A947-70E740481C1C}">
                  <a14:useLocalDpi xmlns:a14="http://schemas.microsoft.com/office/drawing/2010/main" val="0"/>
                </a:ext>
              </a:extLst>
            </a:blip>
            <a:srcRect/>
            <a:stretch>
              <a:fillRect l="-40000" r="-4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erbest Form 5"/>
          <p:cNvSpPr/>
          <p:nvPr/>
        </p:nvSpPr>
        <p:spPr>
          <a:xfrm>
            <a:off x="2787232" y="1821078"/>
            <a:ext cx="5472684" cy="1304647"/>
          </a:xfrm>
          <a:custGeom>
            <a:avLst/>
            <a:gdLst>
              <a:gd name="connsiteX0" fmla="*/ 0 w 5472684"/>
              <a:gd name="connsiteY0" fmla="*/ 0 h 1304645"/>
              <a:gd name="connsiteX1" fmla="*/ 4820362 w 5472684"/>
              <a:gd name="connsiteY1" fmla="*/ 0 h 1304645"/>
              <a:gd name="connsiteX2" fmla="*/ 5472684 w 5472684"/>
              <a:gd name="connsiteY2" fmla="*/ 652323 h 1304645"/>
              <a:gd name="connsiteX3" fmla="*/ 4820362 w 5472684"/>
              <a:gd name="connsiteY3" fmla="*/ 1304645 h 1304645"/>
              <a:gd name="connsiteX4" fmla="*/ 0 w 5472684"/>
              <a:gd name="connsiteY4" fmla="*/ 1304645 h 1304645"/>
              <a:gd name="connsiteX5" fmla="*/ 0 w 5472684"/>
              <a:gd name="connsiteY5" fmla="*/ 0 h 130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1304645">
                <a:moveTo>
                  <a:pt x="5472684" y="1304644"/>
                </a:moveTo>
                <a:lnTo>
                  <a:pt x="652322" y="1304644"/>
                </a:lnTo>
                <a:lnTo>
                  <a:pt x="0" y="652322"/>
                </a:lnTo>
                <a:lnTo>
                  <a:pt x="652322" y="1"/>
                </a:lnTo>
                <a:lnTo>
                  <a:pt x="5472684" y="1"/>
                </a:lnTo>
                <a:lnTo>
                  <a:pt x="5472684" y="130464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6397" tIns="182881" rIns="341376" bIns="182881" numCol="1" spcCol="1270" anchor="ctr" anchorCtr="0">
            <a:noAutofit/>
          </a:bodyPr>
          <a:lstStyle/>
          <a:p>
            <a:pPr lvl="0" algn="ctr" defTabSz="2133600">
              <a:lnSpc>
                <a:spcPct val="90000"/>
              </a:lnSpc>
              <a:spcBef>
                <a:spcPct val="0"/>
              </a:spcBef>
              <a:spcAft>
                <a:spcPct val="35000"/>
              </a:spcAft>
            </a:pPr>
            <a:r>
              <a:rPr lang="tr-TR" sz="4800" i="1" kern="1200" dirty="0" smtClean="0">
                <a:solidFill>
                  <a:schemeClr val="bg1"/>
                </a:solidFill>
              </a:rPr>
              <a:t>Sınava Giderken</a:t>
            </a:r>
            <a:endParaRPr lang="tr-TR" sz="4800" i="1" kern="1200" dirty="0">
              <a:solidFill>
                <a:schemeClr val="bg1"/>
              </a:solidFill>
            </a:endParaRPr>
          </a:p>
        </p:txBody>
      </p:sp>
      <p:sp>
        <p:nvSpPr>
          <p:cNvPr id="7" name="Oval 6"/>
          <p:cNvSpPr/>
          <p:nvPr/>
        </p:nvSpPr>
        <p:spPr>
          <a:xfrm>
            <a:off x="1505129" y="4016543"/>
            <a:ext cx="1383842" cy="138384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İçerik Yer Tutucusu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91681" y="4149080"/>
            <a:ext cx="1008112" cy="1080120"/>
          </a:xfrm>
        </p:spPr>
      </p:pic>
      <p:sp>
        <p:nvSpPr>
          <p:cNvPr id="9" name="Başlık 3"/>
          <p:cNvSpPr>
            <a:spLocks noGrp="1"/>
          </p:cNvSpPr>
          <p:nvPr>
            <p:ph type="title"/>
          </p:nvPr>
        </p:nvSpPr>
        <p:spPr>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effectLst>
                  <a:outerShdw blurRad="38100" dist="38100" dir="2700000" algn="tl">
                    <a:srgbClr val="000000">
                      <a:alpha val="43137"/>
                    </a:srgbClr>
                  </a:outerShdw>
                </a:effectLst>
                <a:latin typeface="Bell MT" panose="02020503060305020303" pitchFamily="18" charset="0"/>
                <a:ea typeface="BatangChe" panose="02030609000101010101" pitchFamily="49" charset="-127"/>
              </a:rPr>
              <a:t>LİSELERE GEÇİŞ SINAVI</a:t>
            </a:r>
          </a:p>
        </p:txBody>
      </p:sp>
      <p:sp>
        <p:nvSpPr>
          <p:cNvPr id="4" name="Serbest Form 3"/>
          <p:cNvSpPr/>
          <p:nvPr/>
        </p:nvSpPr>
        <p:spPr>
          <a:xfrm>
            <a:off x="2607250" y="3850107"/>
            <a:ext cx="5832648" cy="1716714"/>
          </a:xfrm>
          <a:custGeom>
            <a:avLst/>
            <a:gdLst>
              <a:gd name="connsiteX0" fmla="*/ 0 w 5472684"/>
              <a:gd name="connsiteY0" fmla="*/ 0 h 2774161"/>
              <a:gd name="connsiteX1" fmla="*/ 4085604 w 5472684"/>
              <a:gd name="connsiteY1" fmla="*/ 0 h 2774161"/>
              <a:gd name="connsiteX2" fmla="*/ 5472684 w 5472684"/>
              <a:gd name="connsiteY2" fmla="*/ 1387081 h 2774161"/>
              <a:gd name="connsiteX3" fmla="*/ 4085604 w 5472684"/>
              <a:gd name="connsiteY3" fmla="*/ 2774161 h 2774161"/>
              <a:gd name="connsiteX4" fmla="*/ 0 w 5472684"/>
              <a:gd name="connsiteY4" fmla="*/ 2774161 h 2774161"/>
              <a:gd name="connsiteX5" fmla="*/ 0 w 5472684"/>
              <a:gd name="connsiteY5" fmla="*/ 0 h 27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2774161">
                <a:moveTo>
                  <a:pt x="5472684" y="2774161"/>
                </a:moveTo>
                <a:lnTo>
                  <a:pt x="1387080" y="2774161"/>
                </a:lnTo>
                <a:lnTo>
                  <a:pt x="0" y="1387080"/>
                </a:lnTo>
                <a:lnTo>
                  <a:pt x="1387080" y="0"/>
                </a:lnTo>
                <a:lnTo>
                  <a:pt x="5472684" y="0"/>
                </a:lnTo>
                <a:lnTo>
                  <a:pt x="5472684" y="277416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3776" tIns="99061" rIns="184912" bIns="99059" numCol="1" spcCol="1270" anchor="ctr" anchorCtr="0">
            <a:noAutofit/>
          </a:bodyPr>
          <a:lstStyle/>
          <a:p>
            <a:pPr lvl="0" defTabSz="1155700">
              <a:lnSpc>
                <a:spcPct val="90000"/>
              </a:lnSpc>
              <a:spcBef>
                <a:spcPct val="0"/>
              </a:spcBef>
              <a:spcAft>
                <a:spcPct val="35000"/>
              </a:spcAft>
            </a:pPr>
            <a:endParaRPr lang="tr-TR" sz="2400" dirty="0">
              <a:solidFill>
                <a:schemeClr val="bg1"/>
              </a:solidFill>
            </a:endParaRPr>
          </a:p>
          <a:p>
            <a:pPr lvl="0" defTabSz="1155700">
              <a:lnSpc>
                <a:spcPct val="90000"/>
              </a:lnSpc>
              <a:spcBef>
                <a:spcPct val="0"/>
              </a:spcBef>
              <a:spcAft>
                <a:spcPct val="35000"/>
              </a:spcAft>
            </a:pPr>
            <a:endParaRPr lang="tr-TR" sz="2400" dirty="0" smtClean="0">
              <a:solidFill>
                <a:schemeClr val="bg1"/>
              </a:solidFill>
            </a:endParaRPr>
          </a:p>
          <a:p>
            <a:pPr lvl="0" defTabSz="1155700">
              <a:lnSpc>
                <a:spcPct val="90000"/>
              </a:lnSpc>
              <a:spcBef>
                <a:spcPct val="0"/>
              </a:spcBef>
              <a:spcAft>
                <a:spcPct val="35000"/>
              </a:spcAft>
            </a:pPr>
            <a:endParaRPr lang="tr-TR" sz="2400" dirty="0">
              <a:solidFill>
                <a:schemeClr val="bg1"/>
              </a:solidFill>
            </a:endParaRPr>
          </a:p>
          <a:p>
            <a:pPr lvl="0" defTabSz="1155700">
              <a:lnSpc>
                <a:spcPct val="90000"/>
              </a:lnSpc>
              <a:spcBef>
                <a:spcPct val="0"/>
              </a:spcBef>
              <a:spcAft>
                <a:spcPct val="35000"/>
              </a:spcAft>
            </a:pPr>
            <a:endParaRPr lang="tr-TR" sz="2400" dirty="0">
              <a:solidFill>
                <a:schemeClr val="bg1"/>
              </a:solidFill>
            </a:endParaRPr>
          </a:p>
          <a:p>
            <a:pPr marL="914400" lvl="1" indent="-457200" defTabSz="1155700">
              <a:lnSpc>
                <a:spcPct val="90000"/>
              </a:lnSpc>
              <a:spcBef>
                <a:spcPct val="0"/>
              </a:spcBef>
              <a:spcAft>
                <a:spcPct val="35000"/>
              </a:spcAft>
              <a:buFont typeface="Arial" panose="020B0604020202020204" pitchFamily="34" charset="0"/>
              <a:buChar char="•"/>
            </a:pPr>
            <a:endParaRPr lang="tr-TR" sz="2400" kern="1200" dirty="0" smtClean="0">
              <a:solidFill>
                <a:schemeClr val="bg1"/>
              </a:solidFill>
            </a:endParaRPr>
          </a:p>
          <a:p>
            <a:pPr lvl="0" defTabSz="1155700">
              <a:lnSpc>
                <a:spcPct val="90000"/>
              </a:lnSpc>
              <a:spcBef>
                <a:spcPct val="0"/>
              </a:spcBef>
              <a:spcAft>
                <a:spcPct val="35000"/>
              </a:spcAft>
            </a:pPr>
            <a:endParaRPr lang="tr-TR" sz="2400" dirty="0">
              <a:solidFill>
                <a:schemeClr val="bg1"/>
              </a:solidFill>
            </a:endParaRPr>
          </a:p>
          <a:p>
            <a:pPr marL="457200" lvl="0" indent="-457200" defTabSz="1155700">
              <a:lnSpc>
                <a:spcPct val="90000"/>
              </a:lnSpc>
              <a:spcBef>
                <a:spcPct val="0"/>
              </a:spcBef>
              <a:spcAft>
                <a:spcPct val="35000"/>
              </a:spcAft>
              <a:buFont typeface="Arial" panose="020B0604020202020204" pitchFamily="34" charset="0"/>
              <a:buChar char="•"/>
            </a:pPr>
            <a:endParaRPr lang="tr-TR" sz="2400" kern="1200" dirty="0" smtClean="0">
              <a:solidFill>
                <a:schemeClr val="bg1"/>
              </a:solidFill>
            </a:endParaRPr>
          </a:p>
          <a:p>
            <a:pPr lvl="0" defTabSz="1155700">
              <a:lnSpc>
                <a:spcPct val="90000"/>
              </a:lnSpc>
              <a:spcBef>
                <a:spcPct val="0"/>
              </a:spcBef>
              <a:spcAft>
                <a:spcPct val="35000"/>
              </a:spcAft>
            </a:pPr>
            <a:endParaRPr lang="tr-TR" sz="2400" dirty="0" smtClean="0">
              <a:solidFill>
                <a:schemeClr val="bg1"/>
              </a:solidFill>
            </a:endParaRPr>
          </a:p>
          <a:p>
            <a:pPr lvl="0" defTabSz="1155700">
              <a:lnSpc>
                <a:spcPct val="90000"/>
              </a:lnSpc>
              <a:spcBef>
                <a:spcPct val="0"/>
              </a:spcBef>
              <a:spcAft>
                <a:spcPct val="35000"/>
              </a:spcAft>
            </a:pPr>
            <a:r>
              <a:rPr lang="tr-TR" sz="2800" kern="1200" dirty="0" smtClean="0">
                <a:solidFill>
                  <a:schemeClr val="bg1"/>
                </a:solidFill>
              </a:rPr>
              <a:t>Sabah saat 09.00’da sınav salonunda hazır olunması.</a:t>
            </a:r>
            <a:endParaRPr lang="tr-TR" sz="2800" dirty="0"/>
          </a:p>
          <a:p>
            <a:r>
              <a:rPr lang="tr-TR" sz="2400" dirty="0"/>
              <a:t> </a:t>
            </a: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endParaRPr lang="tr-TR" sz="2000" dirty="0" smtClean="0">
              <a:solidFill>
                <a:schemeClr val="bg1"/>
              </a:solidFill>
            </a:endParaRPr>
          </a:p>
          <a:p>
            <a:endParaRPr lang="tr-TR" sz="2000" dirty="0">
              <a:solidFill>
                <a:schemeClr val="bg1"/>
              </a:solidFill>
            </a:endParaRPr>
          </a:p>
          <a:p>
            <a:pPr marL="457200" lvl="0" indent="-457200" defTabSz="1155700">
              <a:lnSpc>
                <a:spcPct val="90000"/>
              </a:lnSpc>
              <a:spcBef>
                <a:spcPct val="0"/>
              </a:spcBef>
              <a:spcAft>
                <a:spcPct val="35000"/>
              </a:spcAft>
              <a:buFont typeface="Arial" panose="020B0604020202020204" pitchFamily="34" charset="0"/>
              <a:buChar char="•"/>
            </a:pPr>
            <a:endParaRPr lang="tr-TR" sz="2400" kern="1200" dirty="0">
              <a:solidFill>
                <a:schemeClr val="bg1"/>
              </a:solidFill>
            </a:endParaRPr>
          </a:p>
        </p:txBody>
      </p:sp>
    </p:spTree>
    <p:extLst>
      <p:ext uri="{BB962C8B-B14F-4D97-AF65-F5344CB8AC3E}">
        <p14:creationId xmlns:p14="http://schemas.microsoft.com/office/powerpoint/2010/main" val="365798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931</TotalTime>
  <Words>1324</Words>
  <Application>Microsoft Office PowerPoint</Application>
  <PresentationFormat>Ekran Gösterisi (4:3)</PresentationFormat>
  <Paragraphs>398</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Kağıt</vt:lpstr>
      <vt:lpstr>PowerPoint Sunusu</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LİSELERE GEÇİŞ SINAVI</vt:lpstr>
      <vt:lpstr>PowerPoint Sunusu</vt:lpstr>
      <vt:lpstr>LİSELERE GEÇİŞ SINAVI</vt:lpstr>
      <vt:lpstr>PowerPoint Sunusu</vt:lpstr>
      <vt:lpstr>LİSELERE GEÇİŞ SINAVI</vt:lpstr>
      <vt:lpstr>LİSELERE GEÇİŞ SINAVI</vt:lpstr>
      <vt:lpstr>LİSELERE GEÇİŞ SINAVI</vt:lpstr>
      <vt:lpstr>LİSELERE GEÇİŞ SINAVI</vt:lpstr>
      <vt:lpstr>LİSELERE GEÇİŞ SINAVI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Rehberlik1</dc:creator>
  <cp:lastModifiedBy>Selen</cp:lastModifiedBy>
  <cp:revision>202</cp:revision>
  <dcterms:created xsi:type="dcterms:W3CDTF">2018-04-02T10:21:15Z</dcterms:created>
  <dcterms:modified xsi:type="dcterms:W3CDTF">2020-06-07T20:12:03Z</dcterms:modified>
</cp:coreProperties>
</file>