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60" r:id="rId6"/>
    <p:sldId id="261" r:id="rId7"/>
    <p:sldId id="262" r:id="rId8"/>
    <p:sldId id="263" r:id="rId9"/>
    <p:sldId id="265" r:id="rId10"/>
    <p:sldId id="267" r:id="rId11"/>
    <p:sldId id="268" r:id="rId12"/>
    <p:sldId id="269" r:id="rId13"/>
    <p:sldId id="270" r:id="rId14"/>
    <p:sldId id="272"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5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0550663-5278-4BD0-AE58-550CF61A6489}" type="datetimeFigureOut">
              <a:rPr lang="tr-TR" smtClean="0"/>
              <a:pPr/>
              <a:t>11.12.2019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58BE849-CE4D-4E72-B655-782543E5368A}"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50663-5278-4BD0-AE58-550CF61A6489}" type="datetimeFigureOut">
              <a:rPr lang="tr-TR" smtClean="0"/>
              <a:pPr/>
              <a:t>11.12.2019</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E849-CE4D-4E72-B655-782543E5368A}" type="slidenum">
              <a:rPr lang="tr-TR" smtClean="0"/>
              <a:pPr/>
              <a:t>‹#›</a:t>
            </a:fld>
            <a:endParaRPr lang="tr-T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7" name="6 Resim" descr="sinavkaygisi.jpg"/>
          <p:cNvPicPr>
            <a:picLocks noChangeAspect="1"/>
          </p:cNvPicPr>
          <p:nvPr/>
        </p:nvPicPr>
        <p:blipFill>
          <a:blip r:embed="rId2" cstate="print"/>
          <a:stretch>
            <a:fillRect/>
          </a:stretch>
        </p:blipFill>
        <p:spPr>
          <a:xfrm rot="612380">
            <a:off x="3932794" y="3186642"/>
            <a:ext cx="4686300" cy="2933700"/>
          </a:xfrm>
          <a:prstGeom prst="rect">
            <a:avLst/>
          </a:prstGeom>
        </p:spPr>
      </p:pic>
      <p:pic>
        <p:nvPicPr>
          <p:cNvPr id="5" name="4 Resim" descr="sınavkaygısıyazısı.jpg"/>
          <p:cNvPicPr>
            <a:picLocks noChangeAspect="1"/>
          </p:cNvPicPr>
          <p:nvPr/>
        </p:nvPicPr>
        <p:blipFill>
          <a:blip r:embed="rId3" cstate="print"/>
          <a:stretch>
            <a:fillRect/>
          </a:stretch>
        </p:blipFill>
        <p:spPr>
          <a:xfrm rot="20965372">
            <a:off x="498338" y="767171"/>
            <a:ext cx="4234973" cy="308125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i="1" dirty="0" smtClean="0">
                <a:solidFill>
                  <a:schemeClr val="accent6">
                    <a:lumMod val="75000"/>
                  </a:schemeClr>
                </a:solidFill>
              </a:rPr>
              <a:t>Ne yapmak gerekir?</a:t>
            </a:r>
            <a:endParaRPr lang="tr-TR" dirty="0"/>
          </a:p>
        </p:txBody>
      </p:sp>
      <p:sp>
        <p:nvSpPr>
          <p:cNvPr id="3" name="2 İçerik Yer Tutucusu"/>
          <p:cNvSpPr>
            <a:spLocks noGrp="1"/>
          </p:cNvSpPr>
          <p:nvPr>
            <p:ph idx="1"/>
          </p:nvPr>
        </p:nvSpPr>
        <p:spPr>
          <a:xfrm>
            <a:off x="467544" y="1412776"/>
            <a:ext cx="8229600" cy="1756791"/>
          </a:xfrm>
        </p:spPr>
        <p:txBody>
          <a:bodyPr/>
          <a:lstStyle/>
          <a:p>
            <a:pPr lvl="0"/>
            <a:r>
              <a:rPr lang="tr-TR" sz="3000" dirty="0" smtClean="0"/>
              <a:t>Kendi kalıplaşmış düşüncelerinizin farkına varıp, bu düşüncelerin alternatiflerini geliştirme sınav kaygısıyla başa çıkmanın önemli bir bölümüdür. </a:t>
            </a:r>
          </a:p>
          <a:p>
            <a:endParaRPr lang="tr-TR" dirty="0"/>
          </a:p>
        </p:txBody>
      </p:sp>
      <p:sp>
        <p:nvSpPr>
          <p:cNvPr id="4" name="3 Metin kutusu"/>
          <p:cNvSpPr txBox="1"/>
          <p:nvPr/>
        </p:nvSpPr>
        <p:spPr>
          <a:xfrm>
            <a:off x="539552" y="2996952"/>
            <a:ext cx="7858180" cy="1015663"/>
          </a:xfrm>
          <a:prstGeom prst="rect">
            <a:avLst/>
          </a:prstGeom>
          <a:noFill/>
        </p:spPr>
        <p:txBody>
          <a:bodyPr wrap="square" rtlCol="0">
            <a:spAutoFit/>
          </a:bodyPr>
          <a:lstStyle/>
          <a:p>
            <a:pPr lvl="0">
              <a:buFont typeface="Arial" pitchFamily="34" charset="0"/>
              <a:buChar char="•"/>
            </a:pPr>
            <a:r>
              <a:rPr lang="tr-TR" sz="3000" dirty="0" smtClean="0"/>
              <a:t> Kişiliğinizi değil, o dersteki bilgi birikiminizin   değerlendirildiğini gözden kaçırmamak gerekir. </a:t>
            </a:r>
            <a:endParaRPr lang="tr-TR" sz="3000" dirty="0"/>
          </a:p>
        </p:txBody>
      </p:sp>
      <p:sp>
        <p:nvSpPr>
          <p:cNvPr id="5" name="4 Metin kutusu"/>
          <p:cNvSpPr txBox="1"/>
          <p:nvPr/>
        </p:nvSpPr>
        <p:spPr>
          <a:xfrm>
            <a:off x="755576" y="4149080"/>
            <a:ext cx="7286676" cy="2400657"/>
          </a:xfrm>
          <a:prstGeom prst="rect">
            <a:avLst/>
          </a:prstGeom>
          <a:noFill/>
        </p:spPr>
        <p:txBody>
          <a:bodyPr wrap="square" rtlCol="0">
            <a:spAutoFit/>
          </a:bodyPr>
          <a:lstStyle/>
          <a:p>
            <a:pPr lvl="0">
              <a:buFont typeface="Arial" pitchFamily="34" charset="0"/>
              <a:buChar char="•"/>
            </a:pPr>
            <a:r>
              <a:rPr lang="tr-TR" sz="3000" dirty="0" smtClean="0"/>
              <a:t> Çevrenin sizinle ilgili değerlendirme ve eleştirileri elbette ki önemlidir. Ancak yaptıklarınızdan hareketle kişiliğinizle ilgili değerlendirme ve yargılara varıyorlarsa bu onların sorunudur. </a:t>
            </a:r>
            <a:endParaRPr lang="tr-T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340768"/>
            <a:ext cx="8229600" cy="2614618"/>
          </a:xfrm>
        </p:spPr>
        <p:txBody>
          <a:bodyPr/>
          <a:lstStyle/>
          <a:p>
            <a:pPr lvl="0"/>
            <a:r>
              <a:rPr lang="tr-TR" sz="3000" dirty="0" smtClean="0"/>
              <a:t>Gereklilikler, -me’li, -ma’lılar, kanunlar yerine tercihleriniz olmalıdır. Aksaklık ya da hatalar elinizi kolunuzu bağlayıp kilitlenmeyi değil, olumlu bir şekilde yaklaşarak, akılcı bir şekilde öğrenmenizi sağlayan araçlardır. </a:t>
            </a:r>
          </a:p>
          <a:p>
            <a:endParaRPr lang="tr-TR" dirty="0"/>
          </a:p>
        </p:txBody>
      </p:sp>
      <p:sp>
        <p:nvSpPr>
          <p:cNvPr id="4" name="1 Başlık"/>
          <p:cNvSpPr>
            <a:spLocks noGrp="1"/>
          </p:cNvSpPr>
          <p:nvPr>
            <p:ph type="title"/>
          </p:nvPr>
        </p:nvSpPr>
        <p:spPr/>
        <p:txBody>
          <a:bodyPr>
            <a:normAutofit/>
          </a:bodyPr>
          <a:lstStyle/>
          <a:p>
            <a:r>
              <a:rPr lang="tr-TR" b="1" i="1" dirty="0" smtClean="0">
                <a:solidFill>
                  <a:schemeClr val="accent6">
                    <a:lumMod val="75000"/>
                  </a:schemeClr>
                </a:solidFill>
              </a:rPr>
              <a:t>Ne yapmak gerekir?</a:t>
            </a:r>
            <a:endParaRPr lang="tr-TR" dirty="0"/>
          </a:p>
        </p:txBody>
      </p:sp>
      <p:sp>
        <p:nvSpPr>
          <p:cNvPr id="5" name="4 Metin kutusu"/>
          <p:cNvSpPr txBox="1"/>
          <p:nvPr/>
        </p:nvSpPr>
        <p:spPr>
          <a:xfrm>
            <a:off x="611560" y="3789040"/>
            <a:ext cx="7286676" cy="2862322"/>
          </a:xfrm>
          <a:prstGeom prst="rect">
            <a:avLst/>
          </a:prstGeom>
          <a:noFill/>
        </p:spPr>
        <p:txBody>
          <a:bodyPr wrap="square" rtlCol="0">
            <a:spAutoFit/>
          </a:bodyPr>
          <a:lstStyle/>
          <a:p>
            <a:pPr lvl="0">
              <a:buFont typeface="Arial" pitchFamily="34" charset="0"/>
              <a:buChar char="•"/>
            </a:pPr>
            <a:r>
              <a:rPr lang="tr-TR" sz="3000" dirty="0" smtClean="0"/>
              <a:t> Sınava karşı az da olsa kaygı yaşamıyorsanız, sınavın sizin için ne anlama geldiğini sorgulamanız gerekir. Bir hedefim var mı? Sınavdan iyi bir sonuç alırsam beni neler bekler ya da tam tersi durumunda ne ile karşılaşırım? tarzı soruları sorun kendinize. </a:t>
            </a:r>
            <a:endParaRPr lang="tr-T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340768"/>
            <a:ext cx="8229600" cy="704690"/>
          </a:xfrm>
        </p:spPr>
        <p:txBody>
          <a:bodyPr>
            <a:normAutofit/>
          </a:bodyPr>
          <a:lstStyle/>
          <a:p>
            <a:pPr lvl="0"/>
            <a:r>
              <a:rPr lang="tr-TR" sz="3000" dirty="0" smtClean="0"/>
              <a:t>Etkili ders çalışma tekniklerinden yararlanın. </a:t>
            </a:r>
          </a:p>
          <a:p>
            <a:pPr lvl="0">
              <a:buNone/>
            </a:pPr>
            <a:endParaRPr lang="tr-TR" sz="3000" dirty="0" smtClean="0"/>
          </a:p>
          <a:p>
            <a:endParaRPr lang="tr-TR" dirty="0"/>
          </a:p>
        </p:txBody>
      </p:sp>
      <p:sp>
        <p:nvSpPr>
          <p:cNvPr id="4" name="1 Başlık"/>
          <p:cNvSpPr>
            <a:spLocks noGrp="1"/>
          </p:cNvSpPr>
          <p:nvPr>
            <p:ph type="title"/>
          </p:nvPr>
        </p:nvSpPr>
        <p:spPr/>
        <p:txBody>
          <a:bodyPr>
            <a:normAutofit/>
          </a:bodyPr>
          <a:lstStyle/>
          <a:p>
            <a:r>
              <a:rPr lang="tr-TR" b="1" i="1" dirty="0" smtClean="0">
                <a:solidFill>
                  <a:schemeClr val="accent6">
                    <a:lumMod val="75000"/>
                  </a:schemeClr>
                </a:solidFill>
              </a:rPr>
              <a:t>Ne yapmak gerekir?</a:t>
            </a:r>
            <a:endParaRPr lang="tr-TR" dirty="0"/>
          </a:p>
        </p:txBody>
      </p:sp>
      <p:sp>
        <p:nvSpPr>
          <p:cNvPr id="6" name="5 Metin kutusu"/>
          <p:cNvSpPr txBox="1"/>
          <p:nvPr/>
        </p:nvSpPr>
        <p:spPr>
          <a:xfrm>
            <a:off x="467544" y="2708920"/>
            <a:ext cx="8832098" cy="553998"/>
          </a:xfrm>
          <a:prstGeom prst="rect">
            <a:avLst/>
          </a:prstGeom>
          <a:noFill/>
        </p:spPr>
        <p:txBody>
          <a:bodyPr wrap="none" rtlCol="0">
            <a:spAutoFit/>
          </a:bodyPr>
          <a:lstStyle/>
          <a:p>
            <a:pPr lvl="0">
              <a:buFont typeface="Arial" pitchFamily="34" charset="0"/>
              <a:buChar char="•"/>
            </a:pPr>
            <a:r>
              <a:rPr lang="tr-TR" sz="3000" dirty="0" smtClean="0"/>
              <a:t> Kendinize kapasitenize uygun gerçekçi hedefler koyun.</a:t>
            </a:r>
          </a:p>
        </p:txBody>
      </p:sp>
      <p:sp>
        <p:nvSpPr>
          <p:cNvPr id="9" name="8 Metin kutusu"/>
          <p:cNvSpPr txBox="1"/>
          <p:nvPr/>
        </p:nvSpPr>
        <p:spPr>
          <a:xfrm>
            <a:off x="395536" y="2060848"/>
            <a:ext cx="6234527" cy="553998"/>
          </a:xfrm>
          <a:prstGeom prst="rect">
            <a:avLst/>
          </a:prstGeom>
          <a:noFill/>
        </p:spPr>
        <p:txBody>
          <a:bodyPr wrap="none" rtlCol="0">
            <a:spAutoFit/>
          </a:bodyPr>
          <a:lstStyle/>
          <a:p>
            <a:pPr lvl="0">
              <a:buFont typeface="Arial" pitchFamily="34" charset="0"/>
              <a:buChar char="•"/>
            </a:pPr>
            <a:r>
              <a:rPr lang="tr-TR" sz="3000" dirty="0" smtClean="0"/>
              <a:t>  Zamanı etkili kullanmaya dikkat edin.</a:t>
            </a:r>
          </a:p>
        </p:txBody>
      </p:sp>
      <p:sp>
        <p:nvSpPr>
          <p:cNvPr id="7" name="2 İçerik Yer Tutucusu"/>
          <p:cNvSpPr txBox="1">
            <a:spLocks/>
          </p:cNvSpPr>
          <p:nvPr/>
        </p:nvSpPr>
        <p:spPr>
          <a:xfrm>
            <a:off x="395536" y="3284984"/>
            <a:ext cx="8229600" cy="6766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Çalışma programınız olsun. </a:t>
            </a:r>
            <a:endParaRPr kumimoji="0" lang="tr-TR"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2 İçerik Yer Tutucusu"/>
          <p:cNvSpPr txBox="1">
            <a:spLocks/>
          </p:cNvSpPr>
          <p:nvPr/>
        </p:nvSpPr>
        <p:spPr>
          <a:xfrm>
            <a:off x="395536" y="3933056"/>
            <a:ext cx="8568952" cy="72008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Okulda gördüğünüz derslerin</a:t>
            </a:r>
            <a:r>
              <a:rPr kumimoji="0" lang="tr-TR" sz="3000" b="0" i="0" u="none" strike="noStrike" kern="1200" cap="none" spc="0" normalizeH="0" noProof="0" dirty="0" smtClean="0">
                <a:ln>
                  <a:noFill/>
                </a:ln>
                <a:solidFill>
                  <a:schemeClr val="tx1"/>
                </a:solidFill>
                <a:effectLst/>
                <a:uLnTx/>
                <a:uFillTx/>
                <a:latin typeface="+mn-lt"/>
                <a:ea typeface="+mn-ea"/>
                <a:cs typeface="+mn-cs"/>
              </a:rPr>
              <a:t> günlük tekrarını yapın.</a:t>
            </a:r>
            <a:endParaRPr kumimoji="0" lang="tr-TR"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2 İçerik Yer Tutucusu"/>
          <p:cNvSpPr txBox="1">
            <a:spLocks/>
          </p:cNvSpPr>
          <p:nvPr/>
        </p:nvSpPr>
        <p:spPr>
          <a:xfrm>
            <a:off x="395536" y="4653136"/>
            <a:ext cx="8229600" cy="6766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Tekrarını yaptığınız konu ile ilgil</a:t>
            </a:r>
            <a:r>
              <a:rPr lang="tr-TR" sz="3000" dirty="0" smtClean="0"/>
              <a:t>i </a:t>
            </a:r>
            <a:r>
              <a:rPr kumimoji="0" lang="tr-TR" sz="3000" b="0" i="0" u="none" strike="noStrike" kern="1200" cap="none" spc="0" normalizeH="0" baseline="0" noProof="0" dirty="0" smtClean="0">
                <a:ln>
                  <a:noFill/>
                </a:ln>
                <a:solidFill>
                  <a:schemeClr val="tx1"/>
                </a:solidFill>
                <a:effectLst/>
                <a:uLnTx/>
                <a:uFillTx/>
                <a:latin typeface="+mn-lt"/>
                <a:ea typeface="+mn-ea"/>
                <a:cs typeface="+mn-cs"/>
              </a:rPr>
              <a:t>testler çözün. </a:t>
            </a:r>
            <a:endParaRPr kumimoji="0" lang="tr-TR"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2 İçerik Yer Tutucusu"/>
          <p:cNvSpPr txBox="1">
            <a:spLocks/>
          </p:cNvSpPr>
          <p:nvPr/>
        </p:nvSpPr>
        <p:spPr>
          <a:xfrm>
            <a:off x="467544" y="5229200"/>
            <a:ext cx="8229600" cy="100811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000" b="0" i="0" u="none" strike="noStrike" kern="1200" cap="none" spc="0" normalizeH="0" baseline="0" noProof="0" dirty="0" smtClean="0">
                <a:ln>
                  <a:noFill/>
                </a:ln>
                <a:solidFill>
                  <a:schemeClr val="tx1"/>
                </a:solidFill>
                <a:effectLst/>
                <a:uLnTx/>
                <a:uFillTx/>
                <a:latin typeface="+mn-lt"/>
                <a:ea typeface="+mn-ea"/>
                <a:cs typeface="+mn-cs"/>
              </a:rPr>
              <a:t>Farklı soru</a:t>
            </a:r>
            <a:r>
              <a:rPr kumimoji="0" lang="tr-TR" sz="3000" b="0" i="0" u="none" strike="noStrike" kern="1200" cap="none" spc="0" normalizeH="0" noProof="0" dirty="0" smtClean="0">
                <a:ln>
                  <a:noFill/>
                </a:ln>
                <a:solidFill>
                  <a:schemeClr val="tx1"/>
                </a:solidFill>
                <a:effectLst/>
                <a:uLnTx/>
                <a:uFillTx/>
                <a:latin typeface="+mn-lt"/>
                <a:ea typeface="+mn-ea"/>
                <a:cs typeface="+mn-cs"/>
              </a:rPr>
              <a:t> tekniklerini görebilmek için bolca test çözün. </a:t>
            </a:r>
            <a:endParaRPr kumimoji="0" lang="tr-TR"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9" grpId="0"/>
      <p:bldP spid="7" grpId="0"/>
      <p:bldP spid="8"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chemeClr val="bg2">
              <a:lumMod val="60000"/>
              <a:lumOff val="40000"/>
            </a:schemeClr>
          </a:solidFill>
          <a:scene3d>
            <a:camera prst="orthographicFront"/>
            <a:lightRig rig="threePt" dir="t"/>
          </a:scene3d>
          <a:sp3d>
            <a:bevelT/>
          </a:sp3d>
        </p:spPr>
        <p:txBody>
          <a:bodyPr>
            <a:noAutofit/>
          </a:bodyPr>
          <a:lstStyle/>
          <a:p>
            <a:pPr algn="ctr">
              <a:buNone/>
            </a:pPr>
            <a:endParaRPr lang="tr-TR" sz="4000" dirty="0" smtClean="0">
              <a:solidFill>
                <a:srgbClr val="F03510"/>
              </a:solidFill>
              <a:latin typeface="Lucida Calligraphy" pitchFamily="66" charset="0"/>
            </a:endParaRPr>
          </a:p>
          <a:p>
            <a:pPr algn="ctr">
              <a:buNone/>
            </a:pPr>
            <a:r>
              <a:rPr lang="tr-TR" sz="4800" b="1" dirty="0" smtClean="0">
                <a:solidFill>
                  <a:srgbClr val="F03510"/>
                </a:solidFill>
                <a:effectLst>
                  <a:outerShdw blurRad="38100" dist="38100" dir="2700000" algn="tl">
                    <a:srgbClr val="000000">
                      <a:alpha val="43137"/>
                    </a:srgbClr>
                  </a:outerShdw>
                </a:effectLst>
              </a:rPr>
              <a:t>Başarılı olmak, sadece senin elinde. </a:t>
            </a:r>
          </a:p>
          <a:p>
            <a:pPr algn="ctr">
              <a:buNone/>
            </a:pPr>
            <a:r>
              <a:rPr lang="tr-TR" sz="4800" b="1" dirty="0" smtClean="0">
                <a:solidFill>
                  <a:srgbClr val="F03510"/>
                </a:solidFill>
                <a:effectLst>
                  <a:outerShdw blurRad="38100" dist="38100" dir="2700000" algn="tl">
                    <a:srgbClr val="000000">
                      <a:alpha val="43137"/>
                    </a:srgbClr>
                  </a:outerShdw>
                </a:effectLst>
              </a:rPr>
              <a:t>İstemen, karar vermen ve çalışman yeterli!</a:t>
            </a:r>
          </a:p>
          <a:p>
            <a:pPr algn="ctr">
              <a:buNone/>
            </a:pPr>
            <a:endParaRPr lang="tr-TR" sz="4000" dirty="0" smtClean="0"/>
          </a:p>
        </p:txBody>
      </p:sp>
      <p:pic>
        <p:nvPicPr>
          <p:cNvPr id="5" name="4 Resim" descr="mz7.jpg"/>
          <p:cNvPicPr>
            <a:picLocks noChangeAspect="1"/>
          </p:cNvPicPr>
          <p:nvPr/>
        </p:nvPicPr>
        <p:blipFill>
          <a:blip r:embed="rId2" cstate="print"/>
          <a:stretch>
            <a:fillRect/>
          </a:stretch>
        </p:blipFill>
        <p:spPr>
          <a:xfrm>
            <a:off x="1403648" y="3212976"/>
            <a:ext cx="6539061" cy="331236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SONUÇ NE OLURSA OLSUN</a:t>
            </a:r>
            <a:br>
              <a:rPr lang="tr-TR" b="1" dirty="0" smtClean="0">
                <a:solidFill>
                  <a:srgbClr val="FF0000"/>
                </a:solidFill>
              </a:rPr>
            </a:br>
            <a:r>
              <a:rPr lang="tr-TR" b="1" dirty="0" smtClean="0">
                <a:solidFill>
                  <a:srgbClr val="FF0000"/>
                </a:solidFill>
              </a:rPr>
              <a:t>ÇOK DEĞERLİSİNİZ !!!</a:t>
            </a:r>
            <a:endParaRPr lang="tr-TR" b="1" dirty="0">
              <a:solidFill>
                <a:srgbClr val="FF0000"/>
              </a:solidFill>
            </a:endParaRPr>
          </a:p>
        </p:txBody>
      </p:sp>
      <p:sp>
        <p:nvSpPr>
          <p:cNvPr id="3" name="İçerik Yer Tutucusu 2"/>
          <p:cNvSpPr>
            <a:spLocks noGrp="1"/>
          </p:cNvSpPr>
          <p:nvPr>
            <p:ph idx="1"/>
          </p:nvPr>
        </p:nvSpPr>
        <p:spPr/>
        <p:txBody>
          <a:bodyPr/>
          <a:lstStyle/>
          <a:p>
            <a:endParaRPr lang="tr-TR" dirty="0"/>
          </a:p>
        </p:txBody>
      </p:sp>
      <p:pic>
        <p:nvPicPr>
          <p:cNvPr id="1027" name="Picture 3" descr="C:\Users\SEDAT\Desktop\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208912"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1142984"/>
            <a:ext cx="7772400" cy="1470025"/>
          </a:xfrm>
        </p:spPr>
        <p:txBody>
          <a:bodyPr/>
          <a:lstStyle/>
          <a:p>
            <a:r>
              <a:rPr lang="tr-TR" dirty="0" smtClean="0">
                <a:solidFill>
                  <a:srgbClr val="FF0000"/>
                </a:solidFill>
              </a:rPr>
              <a:t>Sınav Kaygısı nedir?</a:t>
            </a:r>
            <a:endParaRPr lang="tr-TR" dirty="0">
              <a:solidFill>
                <a:srgbClr val="FF0000"/>
              </a:solidFill>
            </a:endParaRPr>
          </a:p>
        </p:txBody>
      </p:sp>
      <p:sp>
        <p:nvSpPr>
          <p:cNvPr id="3" name="2 Alt Başlık"/>
          <p:cNvSpPr>
            <a:spLocks noGrp="1"/>
          </p:cNvSpPr>
          <p:nvPr>
            <p:ph type="subTitle" idx="1"/>
          </p:nvPr>
        </p:nvSpPr>
        <p:spPr>
          <a:xfrm>
            <a:off x="1285852" y="2857496"/>
            <a:ext cx="7030564" cy="2324104"/>
          </a:xfrm>
        </p:spPr>
        <p:style>
          <a:lnRef idx="1">
            <a:schemeClr val="accent6"/>
          </a:lnRef>
          <a:fillRef idx="3">
            <a:schemeClr val="accent6"/>
          </a:fillRef>
          <a:effectRef idx="2">
            <a:schemeClr val="accent6"/>
          </a:effectRef>
          <a:fontRef idx="minor">
            <a:schemeClr val="lt1"/>
          </a:fontRef>
        </p:style>
        <p:txBody>
          <a:bodyPr>
            <a:normAutofit fontScale="92500"/>
          </a:bodyPr>
          <a:lstStyle/>
          <a:p>
            <a:r>
              <a:rPr lang="tr-TR" b="1" dirty="0" smtClean="0">
                <a:solidFill>
                  <a:schemeClr val="bg1"/>
                </a:solidFill>
              </a:rPr>
              <a:t>Sınav </a:t>
            </a:r>
            <a:r>
              <a:rPr lang="tr-TR" b="1" dirty="0">
                <a:solidFill>
                  <a:schemeClr val="bg1"/>
                </a:solidFill>
              </a:rPr>
              <a:t>öncesinde öğrenilen bilginin, sınav sırasında etkili bir biçimde kullanılmasına engel olan ve başarının düşmesine yol açan </a:t>
            </a:r>
            <a:r>
              <a:rPr lang="tr-TR" sz="4400" b="1" u="sng" dirty="0">
                <a:solidFill>
                  <a:srgbClr val="002060"/>
                </a:solidFill>
              </a:rPr>
              <a:t>yoğun </a:t>
            </a:r>
            <a:r>
              <a:rPr lang="tr-TR" sz="4400" b="1" u="sng" dirty="0" smtClean="0">
                <a:solidFill>
                  <a:srgbClr val="002060"/>
                </a:solidFill>
              </a:rPr>
              <a:t>kaygıdır.</a:t>
            </a:r>
            <a:endParaRPr lang="tr-TR" sz="4400" u="sng"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solidFill>
                  <a:schemeClr val="accent6">
                    <a:lumMod val="75000"/>
                  </a:schemeClr>
                </a:solidFill>
              </a:rPr>
              <a:t>Sınava girmeden günlerce önce,</a:t>
            </a:r>
            <a:endParaRPr lang="tr-TR" i="1" dirty="0">
              <a:solidFill>
                <a:schemeClr val="accent6">
                  <a:lumMod val="75000"/>
                </a:schemeClr>
              </a:solidFill>
            </a:endParaRPr>
          </a:p>
        </p:txBody>
      </p:sp>
      <p:sp>
        <p:nvSpPr>
          <p:cNvPr id="3" name="2 İçerik Yer Tutucusu"/>
          <p:cNvSpPr>
            <a:spLocks noGrp="1"/>
          </p:cNvSpPr>
          <p:nvPr>
            <p:ph idx="1"/>
          </p:nvPr>
        </p:nvSpPr>
        <p:spPr>
          <a:xfrm>
            <a:off x="500034" y="2571744"/>
            <a:ext cx="8229600" cy="714380"/>
          </a:xfrm>
        </p:spPr>
        <p:txBody>
          <a:bodyPr/>
          <a:lstStyle/>
          <a:p>
            <a:r>
              <a:rPr lang="tr-TR" dirty="0" smtClean="0"/>
              <a:t>Gündelik işinizi bozuyorsa, </a:t>
            </a:r>
          </a:p>
          <a:p>
            <a:pPr>
              <a:buNone/>
            </a:pPr>
            <a:endParaRPr lang="tr-TR" dirty="0"/>
          </a:p>
        </p:txBody>
      </p:sp>
      <p:sp>
        <p:nvSpPr>
          <p:cNvPr id="4" name="2 İçerik Yer Tutucusu"/>
          <p:cNvSpPr txBox="1">
            <a:spLocks/>
          </p:cNvSpPr>
          <p:nvPr/>
        </p:nvSpPr>
        <p:spPr>
          <a:xfrm>
            <a:off x="500034" y="1500174"/>
            <a:ext cx="8229600" cy="971544"/>
          </a:xfrm>
          <a:prstGeom prst="rect">
            <a:avLst/>
          </a:prstGeom>
        </p:spPr>
        <p:txBody>
          <a:bodyPr vert="horz" lIns="91440" tIns="45720" rIns="91440" bIns="45720" rtlCol="0">
            <a:normAutofit lnSpcReduction="10000"/>
          </a:bodyPr>
          <a:lstStyle/>
          <a:p>
            <a:pPr>
              <a:buFontTx/>
              <a:buChar char="•"/>
            </a:pPr>
            <a:r>
              <a:rPr lang="tr-TR" sz="3200" dirty="0" smtClean="0"/>
              <a:t> Sınavı başarıp başaramayacağınız kaygısı      beyninizi aşırı meşgul ediyorsa,</a:t>
            </a:r>
            <a:endParaRPr lang="tr-TR" sz="3200" dirty="0"/>
          </a:p>
        </p:txBody>
      </p:sp>
      <p:sp>
        <p:nvSpPr>
          <p:cNvPr id="6" name="5 Metin kutusu"/>
          <p:cNvSpPr txBox="1"/>
          <p:nvPr/>
        </p:nvSpPr>
        <p:spPr>
          <a:xfrm>
            <a:off x="571472" y="3357562"/>
            <a:ext cx="7132337" cy="584775"/>
          </a:xfrm>
          <a:prstGeom prst="rect">
            <a:avLst/>
          </a:prstGeom>
          <a:noFill/>
        </p:spPr>
        <p:txBody>
          <a:bodyPr wrap="none" rtlCol="0">
            <a:spAutoFit/>
          </a:bodyPr>
          <a:lstStyle/>
          <a:p>
            <a:pPr>
              <a:buFont typeface="Arial" pitchFamily="34" charset="0"/>
              <a:buChar char="•"/>
            </a:pPr>
            <a:r>
              <a:rPr lang="tr-TR" sz="3200" dirty="0" smtClean="0"/>
              <a:t> Uykularınızı, yeme düzeninizi etkiliyorsa,</a:t>
            </a:r>
            <a:endParaRPr lang="tr-TR" sz="3200" dirty="0"/>
          </a:p>
        </p:txBody>
      </p:sp>
      <p:sp>
        <p:nvSpPr>
          <p:cNvPr id="8" name="7 Metin kutusu"/>
          <p:cNvSpPr txBox="1"/>
          <p:nvPr/>
        </p:nvSpPr>
        <p:spPr>
          <a:xfrm>
            <a:off x="571472" y="4143380"/>
            <a:ext cx="5788188" cy="861774"/>
          </a:xfrm>
          <a:prstGeom prst="rect">
            <a:avLst/>
          </a:prstGeom>
          <a:noFill/>
        </p:spPr>
        <p:txBody>
          <a:bodyPr wrap="none" rtlCol="0">
            <a:spAutoFit/>
          </a:bodyPr>
          <a:lstStyle/>
          <a:p>
            <a:pPr>
              <a:buFont typeface="Arial" pitchFamily="34" charset="0"/>
              <a:buChar char="•"/>
            </a:pPr>
            <a:r>
              <a:rPr lang="tr-TR" sz="3200" dirty="0" smtClean="0"/>
              <a:t> Başka bir şey düşünmüyorsanız, </a:t>
            </a:r>
          </a:p>
          <a:p>
            <a:endParaRPr lang="tr-TR" dirty="0"/>
          </a:p>
        </p:txBody>
      </p:sp>
      <p:sp>
        <p:nvSpPr>
          <p:cNvPr id="9" name="Rectangle 80"/>
          <p:cNvSpPr>
            <a:spLocks noChangeArrowheads="1"/>
          </p:cNvSpPr>
          <p:nvPr/>
        </p:nvSpPr>
        <p:spPr bwMode="auto">
          <a:xfrm>
            <a:off x="285720" y="5143512"/>
            <a:ext cx="8642350" cy="646331"/>
          </a:xfrm>
          <a:prstGeom prst="rect">
            <a:avLst/>
          </a:prstGeom>
          <a:solidFill>
            <a:schemeClr val="accent6">
              <a:lumMod val="75000"/>
            </a:schemeClr>
          </a:solidFill>
          <a:ln w="9525">
            <a:noFill/>
            <a:miter lim="800000"/>
            <a:headEnd/>
            <a:tailEnd/>
          </a:ln>
          <a:effectLst/>
        </p:spPr>
        <p:txBody>
          <a:bodyPr>
            <a:spAutoFit/>
          </a:bodyPr>
          <a:lstStyle/>
          <a:p>
            <a:r>
              <a:rPr lang="tr-TR" sz="3600" i="1" dirty="0">
                <a:solidFill>
                  <a:schemeClr val="bg1"/>
                </a:solidFill>
              </a:rPr>
              <a:t>S</a:t>
            </a:r>
            <a:r>
              <a:rPr lang="tr-TR" sz="3600" i="1" dirty="0" smtClean="0">
                <a:solidFill>
                  <a:schemeClr val="bg1"/>
                </a:solidFill>
              </a:rPr>
              <a:t>ınav </a:t>
            </a:r>
            <a:r>
              <a:rPr lang="tr-TR" sz="3600" i="1" dirty="0">
                <a:solidFill>
                  <a:schemeClr val="bg1"/>
                </a:solidFill>
              </a:rPr>
              <a:t>kaygısına </a:t>
            </a:r>
            <a:r>
              <a:rPr lang="tr-TR" sz="3600" i="1" dirty="0" smtClean="0">
                <a:solidFill>
                  <a:schemeClr val="bg1"/>
                </a:solidFill>
              </a:rPr>
              <a:t>yaşamaya </a:t>
            </a:r>
            <a:r>
              <a:rPr lang="tr-TR" sz="3600" i="1" dirty="0" smtClean="0">
                <a:solidFill>
                  <a:schemeClr val="bg1"/>
                </a:solidFill>
              </a:rPr>
              <a:t>adaysınız </a:t>
            </a:r>
            <a:r>
              <a:rPr lang="tr-TR" sz="3600" i="1" dirty="0">
                <a:solidFill>
                  <a:schemeClr val="bg1"/>
                </a:solidFill>
              </a:rPr>
              <a:t>demektir.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 presetClass="emph" presetSubtype="2" fill="hold" grpId="1" nodeType="clickEffect">
                                  <p:stCondLst>
                                    <p:cond delay="0"/>
                                  </p:stCondLst>
                                  <p:childTnLst>
                                    <p:anim to="1.5" calcmode="lin" valueType="num">
                                      <p:cBhvr override="childStyle">
                                        <p:cTn id="26" dur="2000" fill="hold"/>
                                        <p:tgtEl>
                                          <p:spTgt spid="9"/>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2"/>
      <p:bldP spid="6" grpId="0"/>
      <p:bldP spid="8" grpId="0"/>
      <p:bldP spid="9" grpId="0" animBg="1"/>
      <p:bldP spid="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642918"/>
            <a:ext cx="8229600" cy="642942"/>
          </a:xfrm>
        </p:spPr>
        <p:txBody>
          <a:bodyPr>
            <a:normAutofit fontScale="90000"/>
          </a:bodyPr>
          <a:lstStyle/>
          <a:p>
            <a:r>
              <a:rPr lang="tr-TR" dirty="0" smtClean="0"/>
              <a:t> </a:t>
            </a:r>
            <a:endParaRPr lang="tr-TR" dirty="0"/>
          </a:p>
        </p:txBody>
      </p:sp>
      <p:sp>
        <p:nvSpPr>
          <p:cNvPr id="3" name="2 İçerik Yer Tutucusu"/>
          <p:cNvSpPr>
            <a:spLocks noGrp="1"/>
          </p:cNvSpPr>
          <p:nvPr>
            <p:ph idx="1"/>
          </p:nvPr>
        </p:nvSpPr>
        <p:spPr>
          <a:xfrm>
            <a:off x="500034" y="785794"/>
            <a:ext cx="8229600" cy="757229"/>
          </a:xfrm>
        </p:spPr>
        <p:txBody>
          <a:bodyPr>
            <a:normAutofit/>
          </a:bodyPr>
          <a:lstStyle/>
          <a:p>
            <a:r>
              <a:rPr lang="tr-TR" dirty="0" smtClean="0"/>
              <a:t>Uyku tutmuyorsa, </a:t>
            </a:r>
          </a:p>
          <a:p>
            <a:endParaRPr lang="tr-TR" dirty="0" smtClean="0"/>
          </a:p>
          <a:p>
            <a:endParaRPr lang="tr-TR" dirty="0" smtClean="0"/>
          </a:p>
          <a:p>
            <a:endParaRPr lang="tr-TR" dirty="0"/>
          </a:p>
        </p:txBody>
      </p:sp>
      <p:sp>
        <p:nvSpPr>
          <p:cNvPr id="5" name="2 İçerik Yer Tutucusu"/>
          <p:cNvSpPr txBox="1">
            <a:spLocks/>
          </p:cNvSpPr>
          <p:nvPr/>
        </p:nvSpPr>
        <p:spPr>
          <a:xfrm>
            <a:off x="500034" y="1428736"/>
            <a:ext cx="8229600" cy="78581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Sınav saati heyecanınız artıyorsa,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İçerik Yer Tutucusu"/>
          <p:cNvSpPr txBox="1">
            <a:spLocks/>
          </p:cNvSpPr>
          <p:nvPr/>
        </p:nvSpPr>
        <p:spPr>
          <a:xfrm>
            <a:off x="500034" y="3643314"/>
            <a:ext cx="8229600" cy="114298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Sınava girerken eliniz ayağınız titreyip soğuk  terlemeye başlıyorsanız, </a:t>
            </a:r>
          </a:p>
        </p:txBody>
      </p:sp>
      <p:sp>
        <p:nvSpPr>
          <p:cNvPr id="7" name="2 İçerik Yer Tutucusu"/>
          <p:cNvSpPr txBox="1">
            <a:spLocks/>
          </p:cNvSpPr>
          <p:nvPr/>
        </p:nvSpPr>
        <p:spPr>
          <a:xfrm>
            <a:off x="500034" y="2214554"/>
            <a:ext cx="8229600" cy="785818"/>
          </a:xfrm>
          <a:prstGeom prst="rect">
            <a:avLst/>
          </a:prstGeom>
        </p:spPr>
        <p:txBody>
          <a:bodyPr vert="horz" lIns="91440" tIns="45720" rIns="91440" bIns="45720" rtlCol="0">
            <a:normAutofit fontScale="70000" lnSpcReduction="20000"/>
          </a:bodyPr>
          <a:lstStyle/>
          <a:p>
            <a:pPr>
              <a:buFont typeface="Arial" pitchFamily="34" charset="0"/>
              <a:buChar char="•"/>
            </a:pPr>
            <a:r>
              <a:rPr lang="tr-TR" sz="4600" dirty="0" smtClean="0"/>
              <a:t>  Sınav kağıdını açmaya cesaret edemiyor,</a:t>
            </a:r>
          </a:p>
          <a:p>
            <a:r>
              <a:rPr lang="tr-TR" sz="3200" dirty="0" smtClean="0"/>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2 İçerik Yer Tutucusu"/>
          <p:cNvSpPr txBox="1">
            <a:spLocks/>
          </p:cNvSpPr>
          <p:nvPr/>
        </p:nvSpPr>
        <p:spPr>
          <a:xfrm>
            <a:off x="500034" y="2857496"/>
            <a:ext cx="8229600" cy="75722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8 Metin kutusu"/>
          <p:cNvSpPr txBox="1"/>
          <p:nvPr/>
        </p:nvSpPr>
        <p:spPr>
          <a:xfrm>
            <a:off x="500034" y="2857496"/>
            <a:ext cx="7429552" cy="1046440"/>
          </a:xfrm>
          <a:prstGeom prst="rect">
            <a:avLst/>
          </a:prstGeom>
          <a:noFill/>
        </p:spPr>
        <p:txBody>
          <a:bodyPr wrap="square" rtlCol="0">
            <a:spAutoFit/>
          </a:bodyPr>
          <a:lstStyle/>
          <a:p>
            <a:pPr>
              <a:buFont typeface="Arial" pitchFamily="34" charset="0"/>
              <a:buChar char="•"/>
            </a:pPr>
            <a:r>
              <a:rPr lang="tr-TR" sz="3200" dirty="0" smtClean="0"/>
              <a:t>  Soruları heyecandan okuyamıyorsanız,</a:t>
            </a:r>
          </a:p>
          <a:p>
            <a:endParaRPr lang="tr-TR" sz="3000" dirty="0"/>
          </a:p>
        </p:txBody>
      </p:sp>
      <p:sp>
        <p:nvSpPr>
          <p:cNvPr id="11" name="Rectangle 80"/>
          <p:cNvSpPr>
            <a:spLocks noChangeArrowheads="1"/>
          </p:cNvSpPr>
          <p:nvPr/>
        </p:nvSpPr>
        <p:spPr bwMode="auto">
          <a:xfrm>
            <a:off x="285720" y="5143512"/>
            <a:ext cx="8642350" cy="646331"/>
          </a:xfrm>
          <a:prstGeom prst="rect">
            <a:avLst/>
          </a:prstGeom>
          <a:solidFill>
            <a:schemeClr val="accent6">
              <a:lumMod val="75000"/>
            </a:schemeClr>
          </a:solidFill>
          <a:ln w="9525">
            <a:noFill/>
            <a:miter lim="800000"/>
            <a:headEnd/>
            <a:tailEnd/>
          </a:ln>
          <a:effectLst/>
        </p:spPr>
        <p:txBody>
          <a:bodyPr>
            <a:spAutoFit/>
          </a:bodyPr>
          <a:lstStyle/>
          <a:p>
            <a:r>
              <a:rPr lang="tr-TR" sz="3600" i="1" dirty="0">
                <a:solidFill>
                  <a:schemeClr val="bg1"/>
                </a:solidFill>
              </a:rPr>
              <a:t>S</a:t>
            </a:r>
            <a:r>
              <a:rPr lang="tr-TR" sz="3600" i="1" dirty="0" smtClean="0">
                <a:solidFill>
                  <a:schemeClr val="bg1"/>
                </a:solidFill>
              </a:rPr>
              <a:t>ınav kaygısı yaşıyorsunuz </a:t>
            </a:r>
            <a:r>
              <a:rPr lang="tr-TR" sz="3600" i="1" dirty="0">
                <a:solidFill>
                  <a:schemeClr val="bg1"/>
                </a:solidFill>
              </a:rPr>
              <a:t>demektir.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 presetClass="emph" presetSubtype="2" fill="hold" grpId="1" nodeType="clickEffect">
                                  <p:stCondLst>
                                    <p:cond delay="0"/>
                                  </p:stCondLst>
                                  <p:childTnLst>
                                    <p:anim to="1.5" calcmode="lin" valueType="num">
                                      <p:cBhvr override="childStyle">
                                        <p:cTn id="30" dur="2000" fill="hold"/>
                                        <p:tgtEl>
                                          <p:spTgt spid="11"/>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9" grpId="0"/>
      <p:bldP spid="11"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i="1" dirty="0" smtClean="0">
                <a:solidFill>
                  <a:schemeClr val="accent6">
                    <a:lumMod val="75000"/>
                  </a:schemeClr>
                </a:solidFill>
              </a:rPr>
              <a:t>Sınav kaygısına neler sebep olur?</a:t>
            </a:r>
            <a:endParaRPr lang="tr-TR" dirty="0"/>
          </a:p>
        </p:txBody>
      </p:sp>
      <p:sp>
        <p:nvSpPr>
          <p:cNvPr id="3" name="2 İçerik Yer Tutucusu"/>
          <p:cNvSpPr>
            <a:spLocks noGrp="1"/>
          </p:cNvSpPr>
          <p:nvPr>
            <p:ph idx="1"/>
          </p:nvPr>
        </p:nvSpPr>
        <p:spPr>
          <a:xfrm>
            <a:off x="428596" y="1285860"/>
            <a:ext cx="8229600" cy="685792"/>
          </a:xfrm>
        </p:spPr>
        <p:style>
          <a:lnRef idx="1">
            <a:schemeClr val="accent2"/>
          </a:lnRef>
          <a:fillRef idx="3">
            <a:schemeClr val="accent2"/>
          </a:fillRef>
          <a:effectRef idx="2">
            <a:schemeClr val="accent2"/>
          </a:effectRef>
          <a:fontRef idx="minor">
            <a:schemeClr val="lt1"/>
          </a:fontRef>
        </p:style>
        <p:txBody>
          <a:bodyPr/>
          <a:lstStyle/>
          <a:p>
            <a:pPr algn="ctr">
              <a:buNone/>
            </a:pPr>
            <a:r>
              <a:rPr lang="tr-TR" i="1" dirty="0" smtClean="0"/>
              <a:t>	</a:t>
            </a:r>
            <a:r>
              <a:rPr lang="tr-TR" b="1" i="1" dirty="0" smtClean="0">
                <a:solidFill>
                  <a:schemeClr val="bg1"/>
                </a:solidFill>
              </a:rPr>
              <a:t>Aşırı</a:t>
            </a:r>
            <a:r>
              <a:rPr lang="tr-TR" i="1" dirty="0" smtClean="0">
                <a:solidFill>
                  <a:schemeClr val="bg1"/>
                </a:solidFill>
              </a:rPr>
              <a:t> </a:t>
            </a:r>
            <a:r>
              <a:rPr lang="tr-TR" b="1" i="1" dirty="0" smtClean="0">
                <a:solidFill>
                  <a:schemeClr val="bg1"/>
                </a:solidFill>
              </a:rPr>
              <a:t>genelleme</a:t>
            </a:r>
            <a:endParaRPr lang="tr-TR" b="1" i="1" dirty="0">
              <a:solidFill>
                <a:schemeClr val="bg1"/>
              </a:solidFill>
            </a:endParaRPr>
          </a:p>
        </p:txBody>
      </p:sp>
      <p:sp>
        <p:nvSpPr>
          <p:cNvPr id="4" name="3 Metin kutusu"/>
          <p:cNvSpPr txBox="1"/>
          <p:nvPr/>
        </p:nvSpPr>
        <p:spPr>
          <a:xfrm rot="19804993">
            <a:off x="73850" y="2081037"/>
            <a:ext cx="3035639" cy="523220"/>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tr-TR" sz="2800" dirty="0" smtClean="0"/>
              <a:t>beceriksizin tekiyim</a:t>
            </a:r>
            <a:endParaRPr lang="tr-TR" sz="2800" dirty="0"/>
          </a:p>
        </p:txBody>
      </p:sp>
      <p:sp>
        <p:nvSpPr>
          <p:cNvPr id="5" name="4 Metin kutusu"/>
          <p:cNvSpPr txBox="1"/>
          <p:nvPr/>
        </p:nvSpPr>
        <p:spPr>
          <a:xfrm rot="1300646">
            <a:off x="6159378" y="3429000"/>
            <a:ext cx="1696747" cy="523220"/>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tr-TR" sz="2800" dirty="0" smtClean="0"/>
              <a:t>zavallı ben</a:t>
            </a:r>
            <a:endParaRPr lang="tr-TR" sz="2800" dirty="0"/>
          </a:p>
        </p:txBody>
      </p:sp>
      <p:sp>
        <p:nvSpPr>
          <p:cNvPr id="6" name="5 Metin kutusu"/>
          <p:cNvSpPr txBox="1"/>
          <p:nvPr/>
        </p:nvSpPr>
        <p:spPr>
          <a:xfrm>
            <a:off x="1428728" y="4643446"/>
            <a:ext cx="45719" cy="369332"/>
          </a:xfrm>
          <a:prstGeom prst="rect">
            <a:avLst/>
          </a:prstGeom>
          <a:noFill/>
        </p:spPr>
        <p:txBody>
          <a:bodyPr wrap="square" rtlCol="0">
            <a:spAutoFit/>
          </a:bodyPr>
          <a:lstStyle/>
          <a:p>
            <a:endParaRPr lang="tr-TR" dirty="0"/>
          </a:p>
        </p:txBody>
      </p:sp>
      <p:sp>
        <p:nvSpPr>
          <p:cNvPr id="7" name="6 Metin kutusu"/>
          <p:cNvSpPr txBox="1"/>
          <p:nvPr/>
        </p:nvSpPr>
        <p:spPr>
          <a:xfrm rot="19624420">
            <a:off x="326610" y="3339454"/>
            <a:ext cx="4819333" cy="523220"/>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tr-TR" sz="2800" dirty="0" smtClean="0"/>
              <a:t>asla bu dersten geçemeyeceğim</a:t>
            </a:r>
            <a:endParaRPr lang="tr-TR" sz="2800" dirty="0"/>
          </a:p>
        </p:txBody>
      </p:sp>
      <p:sp>
        <p:nvSpPr>
          <p:cNvPr id="8" name="7 Metin kutusu"/>
          <p:cNvSpPr txBox="1"/>
          <p:nvPr/>
        </p:nvSpPr>
        <p:spPr>
          <a:xfrm rot="1452410">
            <a:off x="2952963" y="4639185"/>
            <a:ext cx="6363537" cy="523220"/>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tr-TR" sz="2800" dirty="0" smtClean="0"/>
              <a:t>herkes başarılı sadece ben başaramıyorum</a:t>
            </a:r>
            <a:endParaRPr lang="tr-TR" sz="2800" dirty="0"/>
          </a:p>
        </p:txBody>
      </p:sp>
      <p:sp>
        <p:nvSpPr>
          <p:cNvPr id="9" name="8 Metin kutusu"/>
          <p:cNvSpPr txBox="1"/>
          <p:nvPr/>
        </p:nvSpPr>
        <p:spPr>
          <a:xfrm rot="20942010">
            <a:off x="1157520" y="5148475"/>
            <a:ext cx="3857652" cy="52322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2800" dirty="0" smtClean="0"/>
              <a:t>beni hiç kimse anlamıyor</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800" decel="100000"/>
                                        <p:tgtEl>
                                          <p:spTgt spid="5"/>
                                        </p:tgtEl>
                                      </p:cBhvr>
                                    </p:animEffect>
                                    <p:anim calcmode="lin" valueType="num">
                                      <p:cBhvr>
                                        <p:cTn id="22" dur="800" decel="100000" fill="hold"/>
                                        <p:tgtEl>
                                          <p:spTgt spid="5"/>
                                        </p:tgtEl>
                                        <p:attrNameLst>
                                          <p:attrName>style.rotation</p:attrName>
                                        </p:attrNameLst>
                                      </p:cBhvr>
                                      <p:tavLst>
                                        <p:tav tm="0">
                                          <p:val>
                                            <p:fltVal val="-90"/>
                                          </p:val>
                                        </p:tav>
                                        <p:tav tm="100000">
                                          <p:val>
                                            <p:fltVal val="0"/>
                                          </p:val>
                                        </p:tav>
                                      </p:tavLst>
                                    </p:anim>
                                    <p:anim calcmode="lin" valueType="num">
                                      <p:cBhvr>
                                        <p:cTn id="23" dur="800" decel="100000" fill="hold"/>
                                        <p:tgtEl>
                                          <p:spTgt spid="5"/>
                                        </p:tgtEl>
                                        <p:attrNameLst>
                                          <p:attrName>ppt_x</p:attrName>
                                        </p:attrNameLst>
                                      </p:cBhvr>
                                      <p:tavLst>
                                        <p:tav tm="0">
                                          <p:val>
                                            <p:strVal val="#ppt_x+0.4"/>
                                          </p:val>
                                        </p:tav>
                                        <p:tav tm="100000">
                                          <p:val>
                                            <p:strVal val="#ppt_x-0.05"/>
                                          </p:val>
                                        </p:tav>
                                      </p:tavLst>
                                    </p:anim>
                                    <p:anim calcmode="lin" valueType="num">
                                      <p:cBhvr>
                                        <p:cTn id="24" dur="800" decel="100000" fill="hold"/>
                                        <p:tgtEl>
                                          <p:spTgt spid="5"/>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4" dur="1000" fill="hold"/>
                                        <p:tgtEl>
                                          <p:spTgt spid="7"/>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ppt_w</p:attrName>
                                        </p:attrNameLst>
                                      </p:cBhvr>
                                      <p:tavLst>
                                        <p:tav tm="0">
                                          <p:val>
                                            <p:fltVal val="0"/>
                                          </p:val>
                                        </p:tav>
                                        <p:tav tm="100000">
                                          <p:val>
                                            <p:strVal val="#ppt_w"/>
                                          </p:val>
                                        </p:tav>
                                      </p:tavLst>
                                    </p:anim>
                                    <p:anim calcmode="lin" valueType="num">
                                      <p:cBhvr>
                                        <p:cTn id="44" dur="1000" fill="hold"/>
                                        <p:tgtEl>
                                          <p:spTgt spid="8"/>
                                        </p:tgtEl>
                                        <p:attrNameLst>
                                          <p:attrName>ppt_h</p:attrName>
                                        </p:attrNameLst>
                                      </p:cBhvr>
                                      <p:tavLst>
                                        <p:tav tm="0">
                                          <p:val>
                                            <p:fltVal val="0"/>
                                          </p:val>
                                        </p:tav>
                                        <p:tav tm="100000">
                                          <p:val>
                                            <p:strVal val="#ppt_h"/>
                                          </p:val>
                                        </p:tav>
                                      </p:tavLst>
                                    </p:anim>
                                    <p:anim calcmode="lin" valueType="num">
                                      <p:cBhvr>
                                        <p:cTn id="4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down)">
                                      <p:cBhvr>
                                        <p:cTn id="51" dur="580">
                                          <p:stCondLst>
                                            <p:cond delay="0"/>
                                          </p:stCondLst>
                                        </p:cTn>
                                        <p:tgtEl>
                                          <p:spTgt spid="9"/>
                                        </p:tgtEl>
                                      </p:cBhvr>
                                    </p:animEffect>
                                    <p:anim calcmode="lin" valueType="num">
                                      <p:cBhvr>
                                        <p:cTn id="5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7" dur="26">
                                          <p:stCondLst>
                                            <p:cond delay="650"/>
                                          </p:stCondLst>
                                        </p:cTn>
                                        <p:tgtEl>
                                          <p:spTgt spid="9"/>
                                        </p:tgtEl>
                                      </p:cBhvr>
                                      <p:to x="100000" y="60000"/>
                                    </p:animScale>
                                    <p:animScale>
                                      <p:cBhvr>
                                        <p:cTn id="58" dur="166" decel="50000">
                                          <p:stCondLst>
                                            <p:cond delay="676"/>
                                          </p:stCondLst>
                                        </p:cTn>
                                        <p:tgtEl>
                                          <p:spTgt spid="9"/>
                                        </p:tgtEl>
                                      </p:cBhvr>
                                      <p:to x="100000" y="100000"/>
                                    </p:animScale>
                                    <p:animScale>
                                      <p:cBhvr>
                                        <p:cTn id="59" dur="26">
                                          <p:stCondLst>
                                            <p:cond delay="1312"/>
                                          </p:stCondLst>
                                        </p:cTn>
                                        <p:tgtEl>
                                          <p:spTgt spid="9"/>
                                        </p:tgtEl>
                                      </p:cBhvr>
                                      <p:to x="100000" y="80000"/>
                                    </p:animScale>
                                    <p:animScale>
                                      <p:cBhvr>
                                        <p:cTn id="60" dur="166" decel="50000">
                                          <p:stCondLst>
                                            <p:cond delay="1338"/>
                                          </p:stCondLst>
                                        </p:cTn>
                                        <p:tgtEl>
                                          <p:spTgt spid="9"/>
                                        </p:tgtEl>
                                      </p:cBhvr>
                                      <p:to x="100000" y="100000"/>
                                    </p:animScale>
                                    <p:animScale>
                                      <p:cBhvr>
                                        <p:cTn id="61" dur="26">
                                          <p:stCondLst>
                                            <p:cond delay="1642"/>
                                          </p:stCondLst>
                                        </p:cTn>
                                        <p:tgtEl>
                                          <p:spTgt spid="9"/>
                                        </p:tgtEl>
                                      </p:cBhvr>
                                      <p:to x="100000" y="90000"/>
                                    </p:animScale>
                                    <p:animScale>
                                      <p:cBhvr>
                                        <p:cTn id="62" dur="166" decel="50000">
                                          <p:stCondLst>
                                            <p:cond delay="1668"/>
                                          </p:stCondLst>
                                        </p:cTn>
                                        <p:tgtEl>
                                          <p:spTgt spid="9"/>
                                        </p:tgtEl>
                                      </p:cBhvr>
                                      <p:to x="100000" y="100000"/>
                                    </p:animScale>
                                    <p:animScale>
                                      <p:cBhvr>
                                        <p:cTn id="63" dur="26">
                                          <p:stCondLst>
                                            <p:cond delay="1808"/>
                                          </p:stCondLst>
                                        </p:cTn>
                                        <p:tgtEl>
                                          <p:spTgt spid="9"/>
                                        </p:tgtEl>
                                      </p:cBhvr>
                                      <p:to x="100000" y="95000"/>
                                    </p:animScale>
                                    <p:animScale>
                                      <p:cBhvr>
                                        <p:cTn id="64" dur="166" decel="50000">
                                          <p:stCondLst>
                                            <p:cond delay="1834"/>
                                          </p:stCondLst>
                                        </p:cTn>
                                        <p:tgtEl>
                                          <p:spTgt spid="9"/>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1" nodeType="clickEffect">
                                  <p:stCondLst>
                                    <p:cond delay="0"/>
                                  </p:stCondLst>
                                  <p:childTnLst>
                                    <p:set>
                                      <p:cBhvr>
                                        <p:cTn id="68" dur="1" fill="hold">
                                          <p:stCondLst>
                                            <p:cond delay="0"/>
                                          </p:stCondLst>
                                        </p:cTn>
                                        <p:tgtEl>
                                          <p:spTgt spid="3">
                                            <p:bg/>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 nodeType="clickEffect">
                                  <p:stCondLst>
                                    <p:cond delay="0"/>
                                  </p:stCondLst>
                                  <p:childTnLst>
                                    <p:set>
                                      <p:cBhvr>
                                        <p:cTn id="7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3" grpId="1" build="p" animBg="1"/>
      <p:bldP spid="4" grpId="0" animBg="1"/>
      <p:bldP spid="5"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solidFill>
                  <a:schemeClr val="accent6">
                    <a:lumMod val="75000"/>
                  </a:schemeClr>
                </a:solidFill>
              </a:rPr>
              <a:t>Sınav kaygısına neler sebep olur?</a:t>
            </a:r>
            <a:endParaRPr lang="tr-TR" dirty="0"/>
          </a:p>
        </p:txBody>
      </p:sp>
      <p:sp>
        <p:nvSpPr>
          <p:cNvPr id="4" name="2 İçerik Yer Tutucusu"/>
          <p:cNvSpPr>
            <a:spLocks noGrp="1"/>
          </p:cNvSpPr>
          <p:nvPr>
            <p:ph idx="1"/>
          </p:nvPr>
        </p:nvSpPr>
        <p:spPr>
          <a:xfrm>
            <a:off x="500034" y="1428736"/>
            <a:ext cx="8229600" cy="685792"/>
          </a:xfrm>
        </p:spPr>
        <p:style>
          <a:lnRef idx="0">
            <a:schemeClr val="accent2"/>
          </a:lnRef>
          <a:fillRef idx="3">
            <a:schemeClr val="accent2"/>
          </a:fillRef>
          <a:effectRef idx="3">
            <a:schemeClr val="accent2"/>
          </a:effectRef>
          <a:fontRef idx="minor">
            <a:schemeClr val="lt1"/>
          </a:fontRef>
        </p:style>
        <p:txBody>
          <a:bodyPr/>
          <a:lstStyle/>
          <a:p>
            <a:pPr algn="ctr">
              <a:buNone/>
            </a:pPr>
            <a:r>
              <a:rPr lang="tr-TR" b="1" i="1" dirty="0" smtClean="0">
                <a:solidFill>
                  <a:schemeClr val="bg1"/>
                </a:solidFill>
              </a:rPr>
              <a:t>Etiketleme</a:t>
            </a:r>
            <a:endParaRPr lang="tr-TR" b="1" i="1" dirty="0">
              <a:solidFill>
                <a:schemeClr val="bg1"/>
              </a:solidFill>
            </a:endParaRPr>
          </a:p>
        </p:txBody>
      </p:sp>
      <p:sp>
        <p:nvSpPr>
          <p:cNvPr id="5" name="4 Metin kutusu"/>
          <p:cNvSpPr txBox="1"/>
          <p:nvPr/>
        </p:nvSpPr>
        <p:spPr>
          <a:xfrm>
            <a:off x="928630" y="2143116"/>
            <a:ext cx="8215370" cy="954107"/>
          </a:xfrm>
          <a:prstGeom prst="rect">
            <a:avLst/>
          </a:prstGeom>
          <a:noFill/>
        </p:spPr>
        <p:txBody>
          <a:bodyPr wrap="square" rtlCol="0">
            <a:spAutoFit/>
          </a:bodyPr>
          <a:lstStyle/>
          <a:p>
            <a:r>
              <a:rPr lang="tr-TR" sz="2800" dirty="0" smtClean="0"/>
              <a:t>Ahmet genelde başarılı bir öğrencidir. Sadece son sınavda kötü bir not almıştır, o halde başarısızdır.</a:t>
            </a:r>
            <a:endParaRPr lang="tr-TR" sz="2800" dirty="0"/>
          </a:p>
        </p:txBody>
      </p:sp>
      <p:sp>
        <p:nvSpPr>
          <p:cNvPr id="7" name="2 İçerik Yer Tutucusu"/>
          <p:cNvSpPr txBox="1">
            <a:spLocks/>
          </p:cNvSpPr>
          <p:nvPr/>
        </p:nvSpPr>
        <p:spPr>
          <a:xfrm>
            <a:off x="571472" y="3214686"/>
            <a:ext cx="8229600" cy="685792"/>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ormAutofit/>
          </a:bodyPr>
          <a:lstStyle/>
          <a:p>
            <a:pPr marL="342900" lvl="0" indent="-342900" algn="ctr">
              <a:spcBef>
                <a:spcPct val="20000"/>
              </a:spcBef>
            </a:pPr>
            <a:r>
              <a:rPr lang="tr-TR" sz="3200" b="1" i="1" dirty="0" smtClean="0">
                <a:solidFill>
                  <a:schemeClr val="bg1"/>
                </a:solidFill>
              </a:rPr>
              <a:t>Kutuplaşmış düşünce </a:t>
            </a:r>
            <a:endParaRPr kumimoji="0" lang="tr-TR" sz="3200" b="1" i="1" u="none" strike="noStrike" kern="1200" cap="none" spc="0" normalizeH="0" baseline="0" noProof="0" dirty="0">
              <a:ln>
                <a:noFill/>
              </a:ln>
              <a:solidFill>
                <a:schemeClr val="bg1"/>
              </a:solidFill>
              <a:effectLst/>
              <a:uLnTx/>
              <a:uFillTx/>
              <a:latin typeface="+mn-lt"/>
              <a:ea typeface="+mn-ea"/>
              <a:cs typeface="+mn-cs"/>
            </a:endParaRPr>
          </a:p>
        </p:txBody>
      </p:sp>
      <p:sp>
        <p:nvSpPr>
          <p:cNvPr id="8" name="2 İçerik Yer Tutucusu"/>
          <p:cNvSpPr txBox="1">
            <a:spLocks/>
          </p:cNvSpPr>
          <p:nvPr/>
        </p:nvSpPr>
        <p:spPr>
          <a:xfrm>
            <a:off x="642910" y="4071942"/>
            <a:ext cx="8229600" cy="685792"/>
          </a:xfrm>
          <a:prstGeom prst="rect">
            <a:avLst/>
          </a:prstGeom>
        </p:spPr>
        <p:txBody>
          <a:bodyPr vert="horz" lIns="91440" tIns="45720" rIns="91440" bIns="45720" rtlCol="0">
            <a:normAutofit/>
          </a:bodyPr>
          <a:lstStyle/>
          <a:p>
            <a:pPr marL="342900" lvl="0" indent="-342900" algn="ctr">
              <a:spcBef>
                <a:spcPct val="20000"/>
              </a:spcBef>
            </a:pPr>
            <a:endParaRPr kumimoji="0" lang="tr-TR" sz="3200" b="1" i="1" u="none" strike="noStrike" kern="1200" cap="none" spc="0" normalizeH="0" baseline="0" noProof="0" dirty="0">
              <a:ln>
                <a:noFill/>
              </a:ln>
              <a:solidFill>
                <a:schemeClr val="bg1"/>
              </a:solidFill>
              <a:effectLst/>
              <a:uLnTx/>
              <a:uFillTx/>
              <a:latin typeface="+mn-lt"/>
              <a:ea typeface="+mn-ea"/>
              <a:cs typeface="+mn-cs"/>
            </a:endParaRPr>
          </a:p>
        </p:txBody>
      </p:sp>
      <p:sp>
        <p:nvSpPr>
          <p:cNvPr id="10" name="9 Dikdörtgen"/>
          <p:cNvSpPr/>
          <p:nvPr/>
        </p:nvSpPr>
        <p:spPr>
          <a:xfrm rot="21137964">
            <a:off x="-1339" y="4408501"/>
            <a:ext cx="5643602" cy="954107"/>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tr-TR" sz="2800" dirty="0" smtClean="0"/>
              <a:t>Yaptığım ödev mükemmel olmayacaksa hiç olmasın daha iyi.</a:t>
            </a:r>
            <a:endParaRPr lang="tr-TR" sz="2800" dirty="0"/>
          </a:p>
        </p:txBody>
      </p:sp>
      <p:sp>
        <p:nvSpPr>
          <p:cNvPr id="12" name="11 Dikdörtgen"/>
          <p:cNvSpPr/>
          <p:nvPr/>
        </p:nvSpPr>
        <p:spPr>
          <a:xfrm rot="1304573">
            <a:off x="4728961" y="4456205"/>
            <a:ext cx="4572000" cy="954107"/>
          </a:xfrm>
          <a:prstGeom prst="rect">
            <a:avLst/>
          </a:prstGeom>
        </p:spPr>
        <p:style>
          <a:lnRef idx="3">
            <a:schemeClr val="lt1"/>
          </a:lnRef>
          <a:fillRef idx="1">
            <a:schemeClr val="accent5"/>
          </a:fillRef>
          <a:effectRef idx="1">
            <a:schemeClr val="accent5"/>
          </a:effectRef>
          <a:fontRef idx="minor">
            <a:schemeClr val="lt1"/>
          </a:fontRef>
        </p:style>
        <p:txBody>
          <a:bodyPr>
            <a:spAutoFit/>
          </a:bodyPr>
          <a:lstStyle/>
          <a:p>
            <a:r>
              <a:rPr lang="tr-TR" sz="2800" dirty="0" smtClean="0"/>
              <a:t>Ya sınavlarda başarılı olursun ya da değersiz ve önemsiz biri.</a:t>
            </a:r>
            <a:endParaRPr lang="tr-TR" sz="2800" dirty="0"/>
          </a:p>
        </p:txBody>
      </p:sp>
      <p:sp>
        <p:nvSpPr>
          <p:cNvPr id="13" name="12 Metin kutusu"/>
          <p:cNvSpPr txBox="1"/>
          <p:nvPr/>
        </p:nvSpPr>
        <p:spPr>
          <a:xfrm>
            <a:off x="642910" y="5786454"/>
            <a:ext cx="6858048" cy="52322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2800" dirty="0" smtClean="0"/>
              <a:t>Ya bu sınavı kazanırım ya da hayatım biter.</a:t>
            </a: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from="(-#ppt_w/2)" to="(#ppt_x)" calcmode="lin" valueType="num">
                                      <p:cBhvr>
                                        <p:cTn id="21" dur="600" fill="hold">
                                          <p:stCondLst>
                                            <p:cond delay="0"/>
                                          </p:stCondLst>
                                        </p:cTn>
                                        <p:tgtEl>
                                          <p:spTgt spid="10"/>
                                        </p:tgtEl>
                                        <p:attrNameLst>
                                          <p:attrName>ppt_x</p:attrName>
                                        </p:attrNameLst>
                                      </p:cBhvr>
                                    </p:anim>
                                    <p:anim from="0" to="-1.0" calcmode="lin" valueType="num">
                                      <p:cBhvr>
                                        <p:cTn id="22" dur="200" decel="50000" autoRev="1" fill="hold">
                                          <p:stCondLst>
                                            <p:cond delay="600"/>
                                          </p:stCondLst>
                                        </p:cTn>
                                        <p:tgtEl>
                                          <p:spTgt spid="10"/>
                                        </p:tgtEl>
                                        <p:attrNameLst>
                                          <p:attrName>xshear</p:attrName>
                                        </p:attrNameLst>
                                      </p:cBhvr>
                                    </p:anim>
                                    <p:animScale>
                                      <p:cBhvr>
                                        <p:cTn id="23" dur="200" decel="100000" autoRev="1" fill="hold">
                                          <p:stCondLst>
                                            <p:cond delay="600"/>
                                          </p:stCondLst>
                                        </p:cTn>
                                        <p:tgtEl>
                                          <p:spTgt spid="10"/>
                                        </p:tgtEl>
                                      </p:cBhvr>
                                      <p:from x="100000" y="100000"/>
                                      <p:to x="80000" y="100000"/>
                                    </p:animScale>
                                    <p:anim by="(#ppt_h/3+#ppt_w*0.1)" calcmode="lin" valueType="num">
                                      <p:cBhvr additive="sum">
                                        <p:cTn id="24" dur="200" decel="100000" autoRev="1" fill="hold">
                                          <p:stCondLst>
                                            <p:cond delay="600"/>
                                          </p:stCondLst>
                                        </p:cTn>
                                        <p:tgtEl>
                                          <p:spTgt spid="10"/>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800" decel="100000"/>
                                        <p:tgtEl>
                                          <p:spTgt spid="12"/>
                                        </p:tgtEl>
                                      </p:cBhvr>
                                    </p:animEffect>
                                    <p:anim calcmode="lin" valueType="num">
                                      <p:cBhvr>
                                        <p:cTn id="30" dur="800" decel="100000" fill="hold"/>
                                        <p:tgtEl>
                                          <p:spTgt spid="12"/>
                                        </p:tgtEl>
                                        <p:attrNameLst>
                                          <p:attrName>style.rotation</p:attrName>
                                        </p:attrNameLst>
                                      </p:cBhvr>
                                      <p:tavLst>
                                        <p:tav tm="0">
                                          <p:val>
                                            <p:fltVal val="-90"/>
                                          </p:val>
                                        </p:tav>
                                        <p:tav tm="100000">
                                          <p:val>
                                            <p:fltVal val="0"/>
                                          </p:val>
                                        </p:tav>
                                      </p:tavLst>
                                    </p:anim>
                                    <p:anim calcmode="lin" valueType="num">
                                      <p:cBhvr>
                                        <p:cTn id="31" dur="800" decel="100000" fill="hold"/>
                                        <p:tgtEl>
                                          <p:spTgt spid="12"/>
                                        </p:tgtEl>
                                        <p:attrNameLst>
                                          <p:attrName>ppt_x</p:attrName>
                                        </p:attrNameLst>
                                      </p:cBhvr>
                                      <p:tavLst>
                                        <p:tav tm="0">
                                          <p:val>
                                            <p:strVal val="#ppt_x+0.4"/>
                                          </p:val>
                                        </p:tav>
                                        <p:tav tm="100000">
                                          <p:val>
                                            <p:strVal val="#ppt_x-0.05"/>
                                          </p:val>
                                        </p:tav>
                                      </p:tavLst>
                                    </p:anim>
                                    <p:anim calcmode="lin" valueType="num">
                                      <p:cBhvr>
                                        <p:cTn id="32" dur="800" decel="100000" fill="hold"/>
                                        <p:tgtEl>
                                          <p:spTgt spid="12"/>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80">
                                          <p:stCondLst>
                                            <p:cond delay="0"/>
                                          </p:stCondLst>
                                        </p:cTn>
                                        <p:tgtEl>
                                          <p:spTgt spid="13"/>
                                        </p:tgtEl>
                                      </p:cBhvr>
                                    </p:animEffect>
                                    <p:anim calcmode="lin" valueType="num">
                                      <p:cBhvr>
                                        <p:cTn id="4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5" dur="26">
                                          <p:stCondLst>
                                            <p:cond delay="650"/>
                                          </p:stCondLst>
                                        </p:cTn>
                                        <p:tgtEl>
                                          <p:spTgt spid="13"/>
                                        </p:tgtEl>
                                      </p:cBhvr>
                                      <p:to x="100000" y="60000"/>
                                    </p:animScale>
                                    <p:animScale>
                                      <p:cBhvr>
                                        <p:cTn id="46" dur="166" decel="50000">
                                          <p:stCondLst>
                                            <p:cond delay="676"/>
                                          </p:stCondLst>
                                        </p:cTn>
                                        <p:tgtEl>
                                          <p:spTgt spid="13"/>
                                        </p:tgtEl>
                                      </p:cBhvr>
                                      <p:to x="100000" y="100000"/>
                                    </p:animScale>
                                    <p:animScale>
                                      <p:cBhvr>
                                        <p:cTn id="47" dur="26">
                                          <p:stCondLst>
                                            <p:cond delay="1312"/>
                                          </p:stCondLst>
                                        </p:cTn>
                                        <p:tgtEl>
                                          <p:spTgt spid="13"/>
                                        </p:tgtEl>
                                      </p:cBhvr>
                                      <p:to x="100000" y="80000"/>
                                    </p:animScale>
                                    <p:animScale>
                                      <p:cBhvr>
                                        <p:cTn id="48" dur="166" decel="50000">
                                          <p:stCondLst>
                                            <p:cond delay="1338"/>
                                          </p:stCondLst>
                                        </p:cTn>
                                        <p:tgtEl>
                                          <p:spTgt spid="13"/>
                                        </p:tgtEl>
                                      </p:cBhvr>
                                      <p:to x="100000" y="100000"/>
                                    </p:animScale>
                                    <p:animScale>
                                      <p:cBhvr>
                                        <p:cTn id="49" dur="26">
                                          <p:stCondLst>
                                            <p:cond delay="1642"/>
                                          </p:stCondLst>
                                        </p:cTn>
                                        <p:tgtEl>
                                          <p:spTgt spid="13"/>
                                        </p:tgtEl>
                                      </p:cBhvr>
                                      <p:to x="100000" y="90000"/>
                                    </p:animScale>
                                    <p:animScale>
                                      <p:cBhvr>
                                        <p:cTn id="50" dur="166" decel="50000">
                                          <p:stCondLst>
                                            <p:cond delay="1668"/>
                                          </p:stCondLst>
                                        </p:cTn>
                                        <p:tgtEl>
                                          <p:spTgt spid="13"/>
                                        </p:tgtEl>
                                      </p:cBhvr>
                                      <p:to x="100000" y="100000"/>
                                    </p:animScale>
                                    <p:animScale>
                                      <p:cBhvr>
                                        <p:cTn id="51" dur="26">
                                          <p:stCondLst>
                                            <p:cond delay="1808"/>
                                          </p:stCondLst>
                                        </p:cTn>
                                        <p:tgtEl>
                                          <p:spTgt spid="13"/>
                                        </p:tgtEl>
                                      </p:cBhvr>
                                      <p:to x="100000" y="95000"/>
                                    </p:animScale>
                                    <p:animScale>
                                      <p:cBhvr>
                                        <p:cTn id="52"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p:bldP spid="7" grpId="0" animBg="1"/>
      <p:bldP spid="10"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r>
              <a:rPr lang="tr-TR" b="1" i="1" dirty="0" smtClean="0">
                <a:solidFill>
                  <a:schemeClr val="accent6">
                    <a:lumMod val="75000"/>
                  </a:schemeClr>
                </a:solidFill>
              </a:rPr>
              <a:t>Sınav kaygısına neler sebep olur?</a:t>
            </a:r>
            <a:endParaRPr lang="tr-TR" dirty="0"/>
          </a:p>
        </p:txBody>
      </p:sp>
      <p:sp>
        <p:nvSpPr>
          <p:cNvPr id="5" name="2 İçerik Yer Tutucusu"/>
          <p:cNvSpPr>
            <a:spLocks noGrp="1"/>
          </p:cNvSpPr>
          <p:nvPr>
            <p:ph idx="1"/>
          </p:nvPr>
        </p:nvSpPr>
        <p:spPr>
          <a:xfrm>
            <a:off x="457200" y="1600201"/>
            <a:ext cx="8229600" cy="757230"/>
          </a:xfrm>
        </p:spPr>
        <p:style>
          <a:lnRef idx="0">
            <a:schemeClr val="accent2"/>
          </a:lnRef>
          <a:fillRef idx="3">
            <a:schemeClr val="accent2"/>
          </a:fillRef>
          <a:effectRef idx="3">
            <a:schemeClr val="accent2"/>
          </a:effectRef>
          <a:fontRef idx="minor">
            <a:schemeClr val="lt1"/>
          </a:fontRef>
        </p:style>
        <p:txBody>
          <a:bodyPr/>
          <a:lstStyle/>
          <a:p>
            <a:pPr algn="ctr">
              <a:buNone/>
            </a:pPr>
            <a:r>
              <a:rPr lang="tr-TR" b="1" i="1" dirty="0" smtClean="0">
                <a:solidFill>
                  <a:schemeClr val="bg1"/>
                </a:solidFill>
              </a:rPr>
              <a:t>Me’li, -ma’lı ifadeler</a:t>
            </a:r>
            <a:endParaRPr lang="tr-TR" b="1" i="1" dirty="0">
              <a:solidFill>
                <a:schemeClr val="bg1"/>
              </a:solidFill>
            </a:endParaRPr>
          </a:p>
        </p:txBody>
      </p:sp>
      <p:sp>
        <p:nvSpPr>
          <p:cNvPr id="7" name="6 Dikdörtgen"/>
          <p:cNvSpPr/>
          <p:nvPr/>
        </p:nvSpPr>
        <p:spPr>
          <a:xfrm rot="20091016">
            <a:off x="533180" y="2888490"/>
            <a:ext cx="3178311" cy="1537341"/>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3200" dirty="0" smtClean="0"/>
              <a:t>Mükemmel olmalıyım</a:t>
            </a:r>
            <a:endParaRPr lang="tr-TR" sz="3200" dirty="0"/>
          </a:p>
        </p:txBody>
      </p:sp>
      <p:sp>
        <p:nvSpPr>
          <p:cNvPr id="8" name="7 Metin kutusu"/>
          <p:cNvSpPr txBox="1"/>
          <p:nvPr/>
        </p:nvSpPr>
        <p:spPr>
          <a:xfrm rot="818912">
            <a:off x="4753285" y="2968957"/>
            <a:ext cx="3793308" cy="144655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endParaRPr lang="tr-TR" sz="2800" dirty="0" smtClean="0"/>
          </a:p>
          <a:p>
            <a:pPr algn="ctr"/>
            <a:r>
              <a:rPr lang="tr-TR" sz="3200" dirty="0" smtClean="0"/>
              <a:t>Başarılı olmalıyım</a:t>
            </a:r>
          </a:p>
          <a:p>
            <a:pPr algn="ctr"/>
            <a:endParaRPr lang="tr-TR" sz="2800" dirty="0"/>
          </a:p>
        </p:txBody>
      </p:sp>
      <p:sp>
        <p:nvSpPr>
          <p:cNvPr id="10" name="9 Metin kutusu"/>
          <p:cNvSpPr txBox="1"/>
          <p:nvPr/>
        </p:nvSpPr>
        <p:spPr>
          <a:xfrm>
            <a:off x="1857356" y="4786322"/>
            <a:ext cx="5572164" cy="144655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endParaRPr lang="tr-TR" sz="2800" dirty="0" smtClean="0"/>
          </a:p>
          <a:p>
            <a:pPr algn="ctr"/>
            <a:r>
              <a:rPr lang="tr-TR" sz="3200" dirty="0" smtClean="0"/>
              <a:t>En yüksek notları ben almalıyım</a:t>
            </a:r>
          </a:p>
          <a:p>
            <a:pPr algn="ctr"/>
            <a:endParaRPr lang="tr-T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80">
                                          <p:stCondLst>
                                            <p:cond delay="0"/>
                                          </p:stCondLst>
                                        </p:cTn>
                                        <p:tgtEl>
                                          <p:spTgt spid="10"/>
                                        </p:tgtEl>
                                      </p:cBhvr>
                                    </p:animEffect>
                                    <p:anim calcmode="lin" valueType="num">
                                      <p:cBhvr>
                                        <p:cTn id="3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5" dur="26">
                                          <p:stCondLst>
                                            <p:cond delay="650"/>
                                          </p:stCondLst>
                                        </p:cTn>
                                        <p:tgtEl>
                                          <p:spTgt spid="10"/>
                                        </p:tgtEl>
                                      </p:cBhvr>
                                      <p:to x="100000" y="60000"/>
                                    </p:animScale>
                                    <p:animScale>
                                      <p:cBhvr>
                                        <p:cTn id="36" dur="166" decel="50000">
                                          <p:stCondLst>
                                            <p:cond delay="676"/>
                                          </p:stCondLst>
                                        </p:cTn>
                                        <p:tgtEl>
                                          <p:spTgt spid="10"/>
                                        </p:tgtEl>
                                      </p:cBhvr>
                                      <p:to x="100000" y="100000"/>
                                    </p:animScale>
                                    <p:animScale>
                                      <p:cBhvr>
                                        <p:cTn id="37" dur="26">
                                          <p:stCondLst>
                                            <p:cond delay="1312"/>
                                          </p:stCondLst>
                                        </p:cTn>
                                        <p:tgtEl>
                                          <p:spTgt spid="10"/>
                                        </p:tgtEl>
                                      </p:cBhvr>
                                      <p:to x="100000" y="80000"/>
                                    </p:animScale>
                                    <p:animScale>
                                      <p:cBhvr>
                                        <p:cTn id="38" dur="166" decel="50000">
                                          <p:stCondLst>
                                            <p:cond delay="1338"/>
                                          </p:stCondLst>
                                        </p:cTn>
                                        <p:tgtEl>
                                          <p:spTgt spid="10"/>
                                        </p:tgtEl>
                                      </p:cBhvr>
                                      <p:to x="100000" y="100000"/>
                                    </p:animScale>
                                    <p:animScale>
                                      <p:cBhvr>
                                        <p:cTn id="39" dur="26">
                                          <p:stCondLst>
                                            <p:cond delay="1642"/>
                                          </p:stCondLst>
                                        </p:cTn>
                                        <p:tgtEl>
                                          <p:spTgt spid="10"/>
                                        </p:tgtEl>
                                      </p:cBhvr>
                                      <p:to x="100000" y="90000"/>
                                    </p:animScale>
                                    <p:animScale>
                                      <p:cBhvr>
                                        <p:cTn id="40" dur="166" decel="50000">
                                          <p:stCondLst>
                                            <p:cond delay="1668"/>
                                          </p:stCondLst>
                                        </p:cTn>
                                        <p:tgtEl>
                                          <p:spTgt spid="10"/>
                                        </p:tgtEl>
                                      </p:cBhvr>
                                      <p:to x="100000" y="100000"/>
                                    </p:animScale>
                                    <p:animScale>
                                      <p:cBhvr>
                                        <p:cTn id="41" dur="26">
                                          <p:stCondLst>
                                            <p:cond delay="1808"/>
                                          </p:stCondLst>
                                        </p:cTn>
                                        <p:tgtEl>
                                          <p:spTgt spid="10"/>
                                        </p:tgtEl>
                                      </p:cBhvr>
                                      <p:to x="100000" y="95000"/>
                                    </p:animScale>
                                    <p:animScale>
                                      <p:cBhvr>
                                        <p:cTn id="42"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animBg="1"/>
      <p:bldP spid="8"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solidFill>
                  <a:schemeClr val="accent6">
                    <a:lumMod val="75000"/>
                  </a:schemeClr>
                </a:solidFill>
              </a:rPr>
              <a:t>Sınav kaygısına neler sebep olur?</a:t>
            </a:r>
            <a:endParaRPr lang="tr-TR" dirty="0"/>
          </a:p>
        </p:txBody>
      </p:sp>
      <p:sp>
        <p:nvSpPr>
          <p:cNvPr id="3" name="2 İçerik Yer Tutucusu"/>
          <p:cNvSpPr>
            <a:spLocks noGrp="1"/>
          </p:cNvSpPr>
          <p:nvPr>
            <p:ph idx="1"/>
          </p:nvPr>
        </p:nvSpPr>
        <p:spPr>
          <a:xfrm>
            <a:off x="500034" y="1285860"/>
            <a:ext cx="8229600" cy="757230"/>
          </a:xfrm>
        </p:spPr>
        <p:style>
          <a:lnRef idx="0">
            <a:schemeClr val="accent2"/>
          </a:lnRef>
          <a:fillRef idx="3">
            <a:schemeClr val="accent2"/>
          </a:fillRef>
          <a:effectRef idx="3">
            <a:schemeClr val="accent2"/>
          </a:effectRef>
          <a:fontRef idx="minor">
            <a:schemeClr val="lt1"/>
          </a:fontRef>
        </p:style>
        <p:txBody>
          <a:bodyPr/>
          <a:lstStyle/>
          <a:p>
            <a:pPr algn="ctr">
              <a:buNone/>
            </a:pPr>
            <a:r>
              <a:rPr lang="tr-TR" b="1" i="1" dirty="0" smtClean="0">
                <a:solidFill>
                  <a:schemeClr val="bg1"/>
                </a:solidFill>
              </a:rPr>
              <a:t>Facialaştırma</a:t>
            </a:r>
            <a:endParaRPr lang="tr-TR" b="1" i="1" dirty="0">
              <a:solidFill>
                <a:schemeClr val="bg1"/>
              </a:solidFill>
            </a:endParaRPr>
          </a:p>
        </p:txBody>
      </p:sp>
      <p:sp>
        <p:nvSpPr>
          <p:cNvPr id="4" name="3 Metin kutusu"/>
          <p:cNvSpPr txBox="1"/>
          <p:nvPr/>
        </p:nvSpPr>
        <p:spPr>
          <a:xfrm rot="20769758">
            <a:off x="986565" y="2115371"/>
            <a:ext cx="2500330" cy="156966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sz="3200" dirty="0" smtClean="0"/>
              <a:t>sınavda kötü not alırsam mahvolurum</a:t>
            </a:r>
            <a:endParaRPr lang="tr-TR" sz="3200" dirty="0"/>
          </a:p>
        </p:txBody>
      </p:sp>
      <p:sp>
        <p:nvSpPr>
          <p:cNvPr id="5" name="4 Metin kutusu"/>
          <p:cNvSpPr txBox="1"/>
          <p:nvPr/>
        </p:nvSpPr>
        <p:spPr>
          <a:xfrm rot="814908">
            <a:off x="4975425" y="2337441"/>
            <a:ext cx="3214710" cy="156966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sz="3200" dirty="0" smtClean="0"/>
              <a:t>sınıfta görüşümü söylersem rezil olurum</a:t>
            </a:r>
            <a:endParaRPr lang="tr-TR" sz="3200" dirty="0"/>
          </a:p>
        </p:txBody>
      </p:sp>
      <p:sp>
        <p:nvSpPr>
          <p:cNvPr id="6" name="2 İçerik Yer Tutucusu"/>
          <p:cNvSpPr txBox="1">
            <a:spLocks/>
          </p:cNvSpPr>
          <p:nvPr/>
        </p:nvSpPr>
        <p:spPr>
          <a:xfrm>
            <a:off x="571472" y="3929066"/>
            <a:ext cx="8229600" cy="757230"/>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200" b="1" i="1" u="none" strike="noStrike" kern="1200" cap="none" spc="0" normalizeH="0" baseline="0" noProof="0" dirty="0" smtClean="0">
                <a:ln>
                  <a:noFill/>
                </a:ln>
                <a:solidFill>
                  <a:schemeClr val="bg1"/>
                </a:solidFill>
                <a:effectLst/>
                <a:uLnTx/>
                <a:uFillTx/>
                <a:latin typeface="+mn-lt"/>
                <a:ea typeface="+mn-ea"/>
                <a:cs typeface="+mn-cs"/>
              </a:rPr>
              <a:t>Çevrenin İpoteğine Girme</a:t>
            </a:r>
            <a:endParaRPr kumimoji="0" lang="tr-TR" sz="3200" b="1" i="1" u="none" strike="noStrike" kern="1200" cap="none" spc="0" normalizeH="0" baseline="0" noProof="0" dirty="0">
              <a:ln>
                <a:noFill/>
              </a:ln>
              <a:solidFill>
                <a:schemeClr val="bg1"/>
              </a:solidFill>
              <a:effectLst/>
              <a:uLnTx/>
              <a:uFillTx/>
              <a:latin typeface="+mn-lt"/>
              <a:ea typeface="+mn-ea"/>
              <a:cs typeface="+mn-cs"/>
            </a:endParaRPr>
          </a:p>
        </p:txBody>
      </p:sp>
      <p:sp>
        <p:nvSpPr>
          <p:cNvPr id="7" name="6 Metin kutusu"/>
          <p:cNvSpPr txBox="1"/>
          <p:nvPr/>
        </p:nvSpPr>
        <p:spPr>
          <a:xfrm rot="20615084">
            <a:off x="888092" y="4801685"/>
            <a:ext cx="2357454" cy="156966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sz="3200" dirty="0" smtClean="0"/>
              <a:t>Annem babam ne der</a:t>
            </a:r>
            <a:endParaRPr lang="tr-TR" sz="3200" dirty="0"/>
          </a:p>
        </p:txBody>
      </p:sp>
      <p:sp>
        <p:nvSpPr>
          <p:cNvPr id="8" name="7 Metin kutusu"/>
          <p:cNvSpPr txBox="1"/>
          <p:nvPr/>
        </p:nvSpPr>
        <p:spPr>
          <a:xfrm rot="1371138">
            <a:off x="5692495" y="5063939"/>
            <a:ext cx="2571768" cy="1077218"/>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3200" dirty="0" smtClean="0"/>
              <a:t>Arkadaşlarım ne düşünür</a:t>
            </a:r>
            <a:endParaRPr lang="tr-T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800" decel="100000"/>
                                        <p:tgtEl>
                                          <p:spTgt spid="5"/>
                                        </p:tgtEl>
                                      </p:cBhvr>
                                    </p:animEffect>
                                    <p:anim calcmode="lin" valueType="num">
                                      <p:cBhvr>
                                        <p:cTn id="22" dur="800" decel="100000" fill="hold"/>
                                        <p:tgtEl>
                                          <p:spTgt spid="5"/>
                                        </p:tgtEl>
                                        <p:attrNameLst>
                                          <p:attrName>style.rotation</p:attrName>
                                        </p:attrNameLst>
                                      </p:cBhvr>
                                      <p:tavLst>
                                        <p:tav tm="0">
                                          <p:val>
                                            <p:fltVal val="-90"/>
                                          </p:val>
                                        </p:tav>
                                        <p:tav tm="100000">
                                          <p:val>
                                            <p:fltVal val="0"/>
                                          </p:val>
                                        </p:tav>
                                      </p:tavLst>
                                    </p:anim>
                                    <p:anim calcmode="lin" valueType="num">
                                      <p:cBhvr>
                                        <p:cTn id="23" dur="800" decel="100000" fill="hold"/>
                                        <p:tgtEl>
                                          <p:spTgt spid="5"/>
                                        </p:tgtEl>
                                        <p:attrNameLst>
                                          <p:attrName>ppt_x</p:attrName>
                                        </p:attrNameLst>
                                      </p:cBhvr>
                                      <p:tavLst>
                                        <p:tav tm="0">
                                          <p:val>
                                            <p:strVal val="#ppt_x+0.4"/>
                                          </p:val>
                                        </p:tav>
                                        <p:tav tm="100000">
                                          <p:val>
                                            <p:strVal val="#ppt_x-0.05"/>
                                          </p:val>
                                        </p:tav>
                                      </p:tavLst>
                                    </p:anim>
                                    <p:anim calcmode="lin" valueType="num">
                                      <p:cBhvr>
                                        <p:cTn id="24" dur="800" decel="100000" fill="hold"/>
                                        <p:tgtEl>
                                          <p:spTgt spid="5"/>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6" grpId="0" animBg="1"/>
      <p:bldP spid="7" grpId="1"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solidFill>
                  <a:schemeClr val="accent6">
                    <a:lumMod val="75000"/>
                  </a:schemeClr>
                </a:solidFill>
              </a:rPr>
              <a:t>Sınav kaygısına neler sebep olur?</a:t>
            </a:r>
            <a:endParaRPr lang="tr-TR" dirty="0"/>
          </a:p>
        </p:txBody>
      </p:sp>
      <p:sp>
        <p:nvSpPr>
          <p:cNvPr id="3" name="2 İçerik Yer Tutucusu"/>
          <p:cNvSpPr>
            <a:spLocks noGrp="1"/>
          </p:cNvSpPr>
          <p:nvPr>
            <p:ph idx="1"/>
          </p:nvPr>
        </p:nvSpPr>
        <p:spPr>
          <a:xfrm>
            <a:off x="428596" y="1428736"/>
            <a:ext cx="5072098" cy="500066"/>
          </a:xfrm>
        </p:spPr>
        <p:style>
          <a:lnRef idx="3">
            <a:schemeClr val="lt1"/>
          </a:lnRef>
          <a:fillRef idx="1">
            <a:schemeClr val="accent5"/>
          </a:fillRef>
          <a:effectRef idx="1">
            <a:schemeClr val="accent5"/>
          </a:effectRef>
          <a:fontRef idx="minor">
            <a:schemeClr val="lt1"/>
          </a:fontRef>
        </p:style>
        <p:txBody>
          <a:bodyPr>
            <a:normAutofit lnSpcReduction="10000"/>
          </a:bodyPr>
          <a:lstStyle/>
          <a:p>
            <a:pPr>
              <a:lnSpc>
                <a:spcPct val="90000"/>
              </a:lnSpc>
              <a:buNone/>
            </a:pPr>
            <a:r>
              <a:rPr lang="tr-TR" dirty="0" smtClean="0"/>
              <a:t>Mükemmelliyetçi yaklaşım</a:t>
            </a:r>
          </a:p>
        </p:txBody>
      </p:sp>
      <p:sp>
        <p:nvSpPr>
          <p:cNvPr id="4" name="3 Metin kutusu"/>
          <p:cNvSpPr txBox="1"/>
          <p:nvPr/>
        </p:nvSpPr>
        <p:spPr>
          <a:xfrm>
            <a:off x="4429124" y="6072206"/>
            <a:ext cx="4061305" cy="480131"/>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pPr>
              <a:lnSpc>
                <a:spcPct val="90000"/>
              </a:lnSpc>
            </a:pPr>
            <a:r>
              <a:rPr lang="tr-TR" sz="2800" dirty="0" smtClean="0"/>
              <a:t>Yanlış anne baba tutumları</a:t>
            </a:r>
          </a:p>
        </p:txBody>
      </p:sp>
      <p:sp>
        <p:nvSpPr>
          <p:cNvPr id="5" name="4 Metin kutusu"/>
          <p:cNvSpPr txBox="1"/>
          <p:nvPr/>
        </p:nvSpPr>
        <p:spPr>
          <a:xfrm>
            <a:off x="714348" y="5429264"/>
            <a:ext cx="3701783" cy="480131"/>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pPr>
              <a:lnSpc>
                <a:spcPct val="90000"/>
              </a:lnSpc>
            </a:pPr>
            <a:r>
              <a:rPr lang="tr-TR" sz="2800" dirty="0" smtClean="0"/>
              <a:t>Zamanı iyi kullanamama</a:t>
            </a:r>
          </a:p>
        </p:txBody>
      </p:sp>
      <p:sp>
        <p:nvSpPr>
          <p:cNvPr id="6" name="5 Metin kutusu"/>
          <p:cNvSpPr txBox="1"/>
          <p:nvPr/>
        </p:nvSpPr>
        <p:spPr>
          <a:xfrm>
            <a:off x="3571868" y="4643446"/>
            <a:ext cx="5242141" cy="480131"/>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pPr>
              <a:lnSpc>
                <a:spcPct val="90000"/>
              </a:lnSpc>
            </a:pPr>
            <a:r>
              <a:rPr lang="tr-TR" sz="2800" dirty="0" smtClean="0"/>
              <a:t>Çalışma alışkanlıklarında yetersizlik</a:t>
            </a:r>
          </a:p>
        </p:txBody>
      </p:sp>
      <p:sp>
        <p:nvSpPr>
          <p:cNvPr id="7" name="6 Metin kutusu"/>
          <p:cNvSpPr txBox="1"/>
          <p:nvPr/>
        </p:nvSpPr>
        <p:spPr>
          <a:xfrm>
            <a:off x="500034" y="3857628"/>
            <a:ext cx="5058372" cy="480131"/>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pPr>
              <a:lnSpc>
                <a:spcPct val="90000"/>
              </a:lnSpc>
            </a:pPr>
            <a:r>
              <a:rPr lang="tr-TR" sz="2800" dirty="0" smtClean="0"/>
              <a:t>Görev ve sorumlulukları erteleme</a:t>
            </a:r>
          </a:p>
        </p:txBody>
      </p:sp>
      <p:sp>
        <p:nvSpPr>
          <p:cNvPr id="8" name="7 Metin kutusu"/>
          <p:cNvSpPr txBox="1"/>
          <p:nvPr/>
        </p:nvSpPr>
        <p:spPr>
          <a:xfrm>
            <a:off x="4214810" y="3143248"/>
            <a:ext cx="4735335" cy="480131"/>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pPr>
              <a:lnSpc>
                <a:spcPct val="90000"/>
              </a:lnSpc>
            </a:pPr>
            <a:r>
              <a:rPr lang="tr-TR" sz="2800" dirty="0" smtClean="0"/>
              <a:t>Öğrenilmiş çaresizlik yaşanması</a:t>
            </a:r>
          </a:p>
        </p:txBody>
      </p:sp>
      <p:sp>
        <p:nvSpPr>
          <p:cNvPr id="9" name="8 Metin kutusu"/>
          <p:cNvSpPr txBox="1"/>
          <p:nvPr/>
        </p:nvSpPr>
        <p:spPr>
          <a:xfrm>
            <a:off x="785786" y="2857496"/>
            <a:ext cx="3151312" cy="480131"/>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pPr>
              <a:lnSpc>
                <a:spcPct val="90000"/>
              </a:lnSpc>
            </a:pPr>
            <a:r>
              <a:rPr lang="tr-TR" sz="2800" dirty="0" smtClean="0"/>
              <a:t>Reddedilme korkusu</a:t>
            </a:r>
          </a:p>
        </p:txBody>
      </p:sp>
      <p:sp>
        <p:nvSpPr>
          <p:cNvPr id="10" name="9 Metin kutusu"/>
          <p:cNvSpPr txBox="1"/>
          <p:nvPr/>
        </p:nvSpPr>
        <p:spPr>
          <a:xfrm>
            <a:off x="3908656" y="2143116"/>
            <a:ext cx="5235344" cy="480131"/>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pPr>
              <a:lnSpc>
                <a:spcPct val="90000"/>
              </a:lnSpc>
            </a:pPr>
            <a:r>
              <a:rPr lang="tr-TR" sz="2800" dirty="0" smtClean="0"/>
              <a:t>Sınanma, değerlendirilme korkusu,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p:cTn id="17"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20" dur="1000" fill="hold"/>
                                        <p:tgtEl>
                                          <p:spTgt spid="3">
                                            <p:bg/>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4" presetClass="entr" presetSubtype="0" accel="10000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strVal val="#ppt_w*0.05"/>
                                          </p:val>
                                        </p:tav>
                                        <p:tav tm="100000">
                                          <p:val>
                                            <p:strVal val="#ppt_w"/>
                                          </p:val>
                                        </p:tav>
                                      </p:tavLst>
                                    </p:anim>
                                    <p:anim calcmode="lin" valueType="num">
                                      <p:cBhvr>
                                        <p:cTn id="30" dur="500" fill="hold"/>
                                        <p:tgtEl>
                                          <p:spTgt spid="10"/>
                                        </p:tgtEl>
                                        <p:attrNameLst>
                                          <p:attrName>ppt_h</p:attrName>
                                        </p:attrNameLst>
                                      </p:cBhvr>
                                      <p:tavLst>
                                        <p:tav tm="0">
                                          <p:val>
                                            <p:strVal val="#ppt_h"/>
                                          </p:val>
                                        </p:tav>
                                        <p:tav tm="100000">
                                          <p:val>
                                            <p:strVal val="#ppt_h"/>
                                          </p:val>
                                        </p:tav>
                                      </p:tavLst>
                                    </p:anim>
                                    <p:anim calcmode="lin" valueType="num">
                                      <p:cBhvr>
                                        <p:cTn id="31" dur="500" fill="hold"/>
                                        <p:tgtEl>
                                          <p:spTgt spid="10"/>
                                        </p:tgtEl>
                                        <p:attrNameLst>
                                          <p:attrName>ppt_x</p:attrName>
                                        </p:attrNameLst>
                                      </p:cBhvr>
                                      <p:tavLst>
                                        <p:tav tm="0">
                                          <p:val>
                                            <p:strVal val="#ppt_x-.2"/>
                                          </p:val>
                                        </p:tav>
                                        <p:tav tm="100000">
                                          <p:val>
                                            <p:strVal val="#ppt_x"/>
                                          </p:val>
                                        </p:tav>
                                      </p:tavLst>
                                    </p:anim>
                                    <p:anim calcmode="lin" valueType="num">
                                      <p:cBhvr>
                                        <p:cTn id="32" dur="500" fill="hold"/>
                                        <p:tgtEl>
                                          <p:spTgt spid="10"/>
                                        </p:tgtEl>
                                        <p:attrNameLst>
                                          <p:attrName>ppt_y</p:attrName>
                                        </p:attrNameLst>
                                      </p:cBhvr>
                                      <p:tavLst>
                                        <p:tav tm="0">
                                          <p:val>
                                            <p:strVal val="#ppt_y"/>
                                          </p:val>
                                        </p:tav>
                                        <p:tav tm="100000">
                                          <p:val>
                                            <p:strVal val="#ppt_y"/>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3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800" decel="100000"/>
                                        <p:tgtEl>
                                          <p:spTgt spid="9"/>
                                        </p:tgtEl>
                                      </p:cBhvr>
                                    </p:animEffect>
                                    <p:anim calcmode="lin" valueType="num">
                                      <p:cBhvr>
                                        <p:cTn id="39" dur="800" decel="100000" fill="hold"/>
                                        <p:tgtEl>
                                          <p:spTgt spid="9"/>
                                        </p:tgtEl>
                                        <p:attrNameLst>
                                          <p:attrName>style.rotation</p:attrName>
                                        </p:attrNameLst>
                                      </p:cBhvr>
                                      <p:tavLst>
                                        <p:tav tm="0">
                                          <p:val>
                                            <p:fltVal val="-90"/>
                                          </p:val>
                                        </p:tav>
                                        <p:tav tm="100000">
                                          <p:val>
                                            <p:fltVal val="0"/>
                                          </p:val>
                                        </p:tav>
                                      </p:tavLst>
                                    </p:anim>
                                    <p:anim calcmode="lin" valueType="num">
                                      <p:cBhvr>
                                        <p:cTn id="40" dur="800" decel="100000" fill="hold"/>
                                        <p:tgtEl>
                                          <p:spTgt spid="9"/>
                                        </p:tgtEl>
                                        <p:attrNameLst>
                                          <p:attrName>ppt_x</p:attrName>
                                        </p:attrNameLst>
                                      </p:cBhvr>
                                      <p:tavLst>
                                        <p:tav tm="0">
                                          <p:val>
                                            <p:strVal val="#ppt_x+0.4"/>
                                          </p:val>
                                        </p:tav>
                                        <p:tav tm="100000">
                                          <p:val>
                                            <p:strVal val="#ppt_x-0.05"/>
                                          </p:val>
                                        </p:tav>
                                      </p:tavLst>
                                    </p:anim>
                                    <p:anim calcmode="lin" valueType="num">
                                      <p:cBhvr>
                                        <p:cTn id="41" dur="800" decel="100000" fill="hold"/>
                                        <p:tgtEl>
                                          <p:spTgt spid="9"/>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4"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from="(-#ppt_w/2)" to="(#ppt_x)" calcmode="lin" valueType="num">
                                      <p:cBhvr>
                                        <p:cTn id="48" dur="600" fill="hold">
                                          <p:stCondLst>
                                            <p:cond delay="0"/>
                                          </p:stCondLst>
                                        </p:cTn>
                                        <p:tgtEl>
                                          <p:spTgt spid="8"/>
                                        </p:tgtEl>
                                        <p:attrNameLst>
                                          <p:attrName>ppt_x</p:attrName>
                                        </p:attrNameLst>
                                      </p:cBhvr>
                                    </p:anim>
                                    <p:anim from="0" to="-1.0" calcmode="lin" valueType="num">
                                      <p:cBhvr>
                                        <p:cTn id="49" dur="200" decel="50000" autoRev="1" fill="hold">
                                          <p:stCondLst>
                                            <p:cond delay="600"/>
                                          </p:stCondLst>
                                        </p:cTn>
                                        <p:tgtEl>
                                          <p:spTgt spid="8"/>
                                        </p:tgtEl>
                                        <p:attrNameLst>
                                          <p:attrName>xshear</p:attrName>
                                        </p:attrNameLst>
                                      </p:cBhvr>
                                    </p:anim>
                                    <p:animScale>
                                      <p:cBhvr>
                                        <p:cTn id="50" dur="200" decel="100000" autoRev="1" fill="hold">
                                          <p:stCondLst>
                                            <p:cond delay="600"/>
                                          </p:stCondLst>
                                        </p:cTn>
                                        <p:tgtEl>
                                          <p:spTgt spid="8"/>
                                        </p:tgtEl>
                                      </p:cBhvr>
                                      <p:from x="100000" y="100000"/>
                                      <p:to x="80000" y="100000"/>
                                    </p:animScale>
                                    <p:anim by="(#ppt_h/3+#ppt_w*0.1)" calcmode="lin" valueType="num">
                                      <p:cBhvr additive="sum">
                                        <p:cTn id="51" dur="200" decel="100000" autoRev="1" fill="hold">
                                          <p:stCondLst>
                                            <p:cond delay="600"/>
                                          </p:stCondLst>
                                        </p:cTn>
                                        <p:tgtEl>
                                          <p:spTgt spid="8"/>
                                        </p:tgtEl>
                                        <p:attrNameLst>
                                          <p:attrName>ppt_x</p:attrName>
                                        </p:attrNameLst>
                                      </p:cBhvr>
                                    </p:anim>
                                  </p:childTnLst>
                                </p:cTn>
                              </p:par>
                            </p:childTnLst>
                          </p:cTn>
                        </p:par>
                      </p:childTnLst>
                    </p:cTn>
                  </p:par>
                  <p:par>
                    <p:cTn id="52" fill="hold">
                      <p:stCondLst>
                        <p:cond delay="indefinite"/>
                      </p:stCondLst>
                      <p:childTnLst>
                        <p:par>
                          <p:cTn id="53" fill="hold">
                            <p:stCondLst>
                              <p:cond delay="0"/>
                            </p:stCondLst>
                            <p:childTnLst>
                              <p:par>
                                <p:cTn id="54" presetID="54" presetClass="entr" presetSubtype="0" accel="10000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strVal val="#ppt_w*0.05"/>
                                          </p:val>
                                        </p:tav>
                                        <p:tav tm="100000">
                                          <p:val>
                                            <p:strVal val="#ppt_w"/>
                                          </p:val>
                                        </p:tav>
                                      </p:tavLst>
                                    </p:anim>
                                    <p:anim calcmode="lin" valueType="num">
                                      <p:cBhvr>
                                        <p:cTn id="57" dur="500" fill="hold"/>
                                        <p:tgtEl>
                                          <p:spTgt spid="7"/>
                                        </p:tgtEl>
                                        <p:attrNameLst>
                                          <p:attrName>ppt_h</p:attrName>
                                        </p:attrNameLst>
                                      </p:cBhvr>
                                      <p:tavLst>
                                        <p:tav tm="0">
                                          <p:val>
                                            <p:strVal val="#ppt_h"/>
                                          </p:val>
                                        </p:tav>
                                        <p:tav tm="100000">
                                          <p:val>
                                            <p:strVal val="#ppt_h"/>
                                          </p:val>
                                        </p:tav>
                                      </p:tavLst>
                                    </p:anim>
                                    <p:anim calcmode="lin" valueType="num">
                                      <p:cBhvr>
                                        <p:cTn id="58" dur="500" fill="hold"/>
                                        <p:tgtEl>
                                          <p:spTgt spid="7"/>
                                        </p:tgtEl>
                                        <p:attrNameLst>
                                          <p:attrName>ppt_x</p:attrName>
                                        </p:attrNameLst>
                                      </p:cBhvr>
                                      <p:tavLst>
                                        <p:tav tm="0">
                                          <p:val>
                                            <p:strVal val="#ppt_x-.2"/>
                                          </p:val>
                                        </p:tav>
                                        <p:tav tm="100000">
                                          <p:val>
                                            <p:strVal val="#ppt_x"/>
                                          </p:val>
                                        </p:tav>
                                      </p:tavLst>
                                    </p:anim>
                                    <p:anim calcmode="lin" valueType="num">
                                      <p:cBhvr>
                                        <p:cTn id="59" dur="500" fill="hold"/>
                                        <p:tgtEl>
                                          <p:spTgt spid="7"/>
                                        </p:tgtEl>
                                        <p:attrNameLst>
                                          <p:attrName>ppt_y</p:attrName>
                                        </p:attrNameLst>
                                      </p:cBhvr>
                                      <p:tavLst>
                                        <p:tav tm="0">
                                          <p:val>
                                            <p:strVal val="#ppt_y"/>
                                          </p:val>
                                        </p:tav>
                                        <p:tav tm="100000">
                                          <p:val>
                                            <p:strVal val="#ppt_y"/>
                                          </p:val>
                                        </p:tav>
                                      </p:tavLst>
                                    </p:anim>
                                    <p:animEffect transition="in" filter="fade">
                                      <p:cBhvr>
                                        <p:cTn id="60" dur="5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additive="base">
                                        <p:cTn id="65" dur="500" fill="hold"/>
                                        <p:tgtEl>
                                          <p:spTgt spid="6"/>
                                        </p:tgtEl>
                                        <p:attrNameLst>
                                          <p:attrName>ppt_x</p:attrName>
                                        </p:attrNameLst>
                                      </p:cBhvr>
                                      <p:tavLst>
                                        <p:tav tm="0">
                                          <p:val>
                                            <p:strVal val="#ppt_x"/>
                                          </p:val>
                                        </p:tav>
                                        <p:tav tm="100000">
                                          <p:val>
                                            <p:strVal val="#ppt_x"/>
                                          </p:val>
                                        </p:tav>
                                      </p:tavLst>
                                    </p:anim>
                                    <p:anim calcmode="lin" valueType="num">
                                      <p:cBhvr additive="base">
                                        <p:cTn id="6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p:cTn id="71" dur="1000" fill="hold"/>
                                        <p:tgtEl>
                                          <p:spTgt spid="5"/>
                                        </p:tgtEl>
                                        <p:attrNameLst>
                                          <p:attrName>ppt_w</p:attrName>
                                        </p:attrNameLst>
                                      </p:cBhvr>
                                      <p:tavLst>
                                        <p:tav tm="0">
                                          <p:val>
                                            <p:fltVal val="0"/>
                                          </p:val>
                                        </p:tav>
                                        <p:tav tm="100000">
                                          <p:val>
                                            <p:strVal val="#ppt_w"/>
                                          </p:val>
                                        </p:tav>
                                      </p:tavLst>
                                    </p:anim>
                                    <p:anim calcmode="lin" valueType="num">
                                      <p:cBhvr>
                                        <p:cTn id="72" dur="1000" fill="hold"/>
                                        <p:tgtEl>
                                          <p:spTgt spid="5"/>
                                        </p:tgtEl>
                                        <p:attrNameLst>
                                          <p:attrName>ppt_h</p:attrName>
                                        </p:attrNameLst>
                                      </p:cBhvr>
                                      <p:tavLst>
                                        <p:tav tm="0">
                                          <p:val>
                                            <p:fltVal val="0"/>
                                          </p:val>
                                        </p:tav>
                                        <p:tav tm="100000">
                                          <p:val>
                                            <p:strVal val="#ppt_h"/>
                                          </p:val>
                                        </p:tav>
                                      </p:tavLst>
                                    </p:anim>
                                    <p:anim calcmode="lin" valueType="num">
                                      <p:cBhvr>
                                        <p:cTn id="7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wipe(down)">
                                      <p:cBhvr>
                                        <p:cTn id="79" dur="580">
                                          <p:stCondLst>
                                            <p:cond delay="0"/>
                                          </p:stCondLst>
                                        </p:cTn>
                                        <p:tgtEl>
                                          <p:spTgt spid="4"/>
                                        </p:tgtEl>
                                      </p:cBhvr>
                                    </p:animEffect>
                                    <p:anim calcmode="lin" valueType="num">
                                      <p:cBhvr>
                                        <p:cTn id="8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gtEl>
                                      </p:cBhvr>
                                      <p:to x="100000" y="60000"/>
                                    </p:animScale>
                                    <p:animScale>
                                      <p:cBhvr>
                                        <p:cTn id="86" dur="166" decel="50000">
                                          <p:stCondLst>
                                            <p:cond delay="676"/>
                                          </p:stCondLst>
                                        </p:cTn>
                                        <p:tgtEl>
                                          <p:spTgt spid="4"/>
                                        </p:tgtEl>
                                      </p:cBhvr>
                                      <p:to x="100000" y="100000"/>
                                    </p:animScale>
                                    <p:animScale>
                                      <p:cBhvr>
                                        <p:cTn id="87" dur="26">
                                          <p:stCondLst>
                                            <p:cond delay="1312"/>
                                          </p:stCondLst>
                                        </p:cTn>
                                        <p:tgtEl>
                                          <p:spTgt spid="4"/>
                                        </p:tgtEl>
                                      </p:cBhvr>
                                      <p:to x="100000" y="80000"/>
                                    </p:animScale>
                                    <p:animScale>
                                      <p:cBhvr>
                                        <p:cTn id="88" dur="166" decel="50000">
                                          <p:stCondLst>
                                            <p:cond delay="1338"/>
                                          </p:stCondLst>
                                        </p:cTn>
                                        <p:tgtEl>
                                          <p:spTgt spid="4"/>
                                        </p:tgtEl>
                                      </p:cBhvr>
                                      <p:to x="100000" y="100000"/>
                                    </p:animScale>
                                    <p:animScale>
                                      <p:cBhvr>
                                        <p:cTn id="89" dur="26">
                                          <p:stCondLst>
                                            <p:cond delay="1642"/>
                                          </p:stCondLst>
                                        </p:cTn>
                                        <p:tgtEl>
                                          <p:spTgt spid="4"/>
                                        </p:tgtEl>
                                      </p:cBhvr>
                                      <p:to x="100000" y="90000"/>
                                    </p:animScale>
                                    <p:animScale>
                                      <p:cBhvr>
                                        <p:cTn id="90" dur="166" decel="50000">
                                          <p:stCondLst>
                                            <p:cond delay="1668"/>
                                          </p:stCondLst>
                                        </p:cTn>
                                        <p:tgtEl>
                                          <p:spTgt spid="4"/>
                                        </p:tgtEl>
                                      </p:cBhvr>
                                      <p:to x="100000" y="100000"/>
                                    </p:animScale>
                                    <p:animScale>
                                      <p:cBhvr>
                                        <p:cTn id="91" dur="26">
                                          <p:stCondLst>
                                            <p:cond delay="1808"/>
                                          </p:stCondLst>
                                        </p:cTn>
                                        <p:tgtEl>
                                          <p:spTgt spid="4"/>
                                        </p:tgtEl>
                                      </p:cBhvr>
                                      <p:to x="100000" y="95000"/>
                                    </p:animScale>
                                    <p:animScale>
                                      <p:cBhvr>
                                        <p:cTn id="92"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472</Words>
  <Application>Microsoft Office PowerPoint</Application>
  <PresentationFormat>Ekran Gösterisi (4:3)</PresentationFormat>
  <Paragraphs>74</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PowerPoint Sunusu</vt:lpstr>
      <vt:lpstr>Sınav Kaygısı nedir?</vt:lpstr>
      <vt:lpstr>Sınava girmeden günlerce önce,</vt:lpstr>
      <vt:lpstr> </vt:lpstr>
      <vt:lpstr>Sınav kaygısına neler sebep olur?</vt:lpstr>
      <vt:lpstr>Sınav kaygısına neler sebep olur?</vt:lpstr>
      <vt:lpstr>Sınav kaygısına neler sebep olur?</vt:lpstr>
      <vt:lpstr>Sınav kaygısına neler sebep olur?</vt:lpstr>
      <vt:lpstr>Sınav kaygısına neler sebep olur?</vt:lpstr>
      <vt:lpstr>Ne yapmak gerekir?</vt:lpstr>
      <vt:lpstr>Ne yapmak gerekir?</vt:lpstr>
      <vt:lpstr>Ne yapmak gerekir?</vt:lpstr>
      <vt:lpstr>PowerPoint Sunusu</vt:lpstr>
      <vt:lpstr>SONUÇ NE OLURSA OLSUN ÇOK DEĞERLİSİNİZ !!!</vt:lpstr>
    </vt:vector>
  </TitlesOfParts>
  <Company>2013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Sınav Kaygısı nedir?</dc:title>
  <dc:creator>okul</dc:creator>
  <cp:lastModifiedBy>İSA GÜLŞEN</cp:lastModifiedBy>
  <cp:revision>83</cp:revision>
  <dcterms:created xsi:type="dcterms:W3CDTF">2013-11-21T12:48:25Z</dcterms:created>
  <dcterms:modified xsi:type="dcterms:W3CDTF">2019-12-11T08:33:50Z</dcterms:modified>
</cp:coreProperties>
</file>