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311D-7E76-4FFB-8112-55179D6B7742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A36-1C89-4FE3-A797-352777F37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780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311D-7E76-4FFB-8112-55179D6B7742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A36-1C89-4FE3-A797-352777F37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98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311D-7E76-4FFB-8112-55179D6B7742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A36-1C89-4FE3-A797-352777F37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91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311D-7E76-4FFB-8112-55179D6B7742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A36-1C89-4FE3-A797-352777F37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72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311D-7E76-4FFB-8112-55179D6B7742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A36-1C89-4FE3-A797-352777F37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91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311D-7E76-4FFB-8112-55179D6B7742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A36-1C89-4FE3-A797-352777F37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5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311D-7E76-4FFB-8112-55179D6B7742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A36-1C89-4FE3-A797-352777F37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70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311D-7E76-4FFB-8112-55179D6B7742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A36-1C89-4FE3-A797-352777F37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79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311D-7E76-4FFB-8112-55179D6B7742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A36-1C89-4FE3-A797-352777F37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62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311D-7E76-4FFB-8112-55179D6B7742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A36-1C89-4FE3-A797-352777F37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941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311D-7E76-4FFB-8112-55179D6B7742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A36-1C89-4FE3-A797-352777F37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61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9311D-7E76-4FFB-8112-55179D6B7742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82A36-1C89-4FE3-A797-352777F37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38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8246" y="38084"/>
            <a:ext cx="7772400" cy="1470025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  <a:latin typeface="Arial Rounded MT Bold" pitchFamily="34" charset="0"/>
              </a:rPr>
              <a:t> Kaygı nedir?</a:t>
            </a:r>
            <a:endParaRPr lang="tr-TR" sz="5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4" name="image1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79712" y="1628800"/>
            <a:ext cx="5328592" cy="492784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0747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Sınav Kaygısının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Sebep Olduğu Duygular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064" name="imag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799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64" y="416387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17939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53" y="156556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58" y="1635703"/>
            <a:ext cx="12382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22" y="4260998"/>
            <a:ext cx="130016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ic Sans MS" pitchFamily="66" charset="0"/>
                <a:cs typeface="Comic Sans MS" pitchFamily="66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725366" y="331634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ENDİŞE</a:t>
            </a:r>
            <a:endParaRPr lang="tr-TR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4122657" y="5687874"/>
            <a:ext cx="136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MUTSUZLUK</a:t>
            </a:r>
            <a:endParaRPr lang="tr-TR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1739763" y="567308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ÜZÜNTÜ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7522461" y="3219093"/>
            <a:ext cx="109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KIZGINLIK</a:t>
            </a:r>
            <a:endParaRPr lang="tr-TR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5144625" y="3242794"/>
            <a:ext cx="83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KORKU</a:t>
            </a:r>
            <a:endParaRPr lang="tr-TR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2617856" y="3243661"/>
            <a:ext cx="166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HAYAL KIRIKLIĞI</a:t>
            </a:r>
            <a:endParaRPr lang="tr-TR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6521037" y="5697537"/>
            <a:ext cx="157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HUZURSUZLUK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648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4">
                    <a:lumMod val="75000"/>
                  </a:schemeClr>
                </a:solidFill>
              </a:rPr>
              <a:t>SINAV KAYGISININ </a:t>
            </a:r>
            <a:r>
              <a:rPr lang="tr-TR" b="1" dirty="0" smtClean="0">
                <a:solidFill>
                  <a:schemeClr val="accent4">
                    <a:lumMod val="75000"/>
                  </a:schemeClr>
                </a:solidFill>
              </a:rPr>
              <a:t>ETKİLERİ</a:t>
            </a:r>
            <a:endParaRPr lang="tr-T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256584"/>
          </a:xfrm>
        </p:spPr>
        <p:txBody>
          <a:bodyPr>
            <a:normAutofit fontScale="92500"/>
          </a:bodyPr>
          <a:lstStyle/>
          <a:p>
            <a:pPr lvl="0"/>
            <a:r>
              <a:rPr lang="tr-TR" dirty="0"/>
              <a:t>Öğrenilen bilgiler transfer edilemez,</a:t>
            </a:r>
          </a:p>
          <a:p>
            <a:pPr lvl="0"/>
            <a:r>
              <a:rPr lang="tr-TR" dirty="0"/>
              <a:t>Okuduğunu anlama ve düşünceleri organize etmede zorluk yaşanır,</a:t>
            </a:r>
          </a:p>
          <a:p>
            <a:pPr lvl="0"/>
            <a:r>
              <a:rPr lang="tr-TR" dirty="0"/>
              <a:t>Dikkatte bir daralma ve azalma olur, dikkat sınavın içeriğine değil sınavın kendisine ve bağlı olarak yaşananlara odaklanır,</a:t>
            </a:r>
          </a:p>
          <a:p>
            <a:pPr lvl="0"/>
            <a:r>
              <a:rPr lang="tr-TR" dirty="0"/>
              <a:t>Zihinsel beceriler zayıflar, bilgilerin hatırlanmasını engeller,</a:t>
            </a:r>
          </a:p>
          <a:p>
            <a:pPr lvl="0"/>
            <a:r>
              <a:rPr lang="tr-TR" dirty="0"/>
              <a:t>Enerji tükenir ve israf edilmiş olur,</a:t>
            </a:r>
          </a:p>
          <a:p>
            <a:pPr lvl="0"/>
            <a:r>
              <a:rPr lang="tr-TR" dirty="0"/>
              <a:t>Fiziksel rahatsızlıkların ortaya çıkmasına neden olur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17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3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76672"/>
            <a:ext cx="9008252" cy="60807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2817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08" y="116632"/>
            <a:ext cx="892899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5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96448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3074" name="Picture 2" descr="C:\Users\Özcan\Desktop\1_4sIPcV1rYOOMMIA_HcKsJ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" y="0"/>
            <a:ext cx="91228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5576" y="116632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LGS de dahil olmakla birlikte, hiçbir şey sizden daha önemli değildir.. Tüm Öğrencilerimize başarılar diliyoruz ve sizi çok seviyoruz…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148064" y="6076737"/>
            <a:ext cx="3705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00B0F0"/>
                </a:solidFill>
              </a:rPr>
              <a:t>KOÇ REHBERLİK SERVİSİ</a:t>
            </a:r>
            <a:endParaRPr lang="tr-T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257829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KAYGI; </a:t>
            </a:r>
            <a:r>
              <a:rPr lang="tr-TR" b="1" dirty="0"/>
              <a:t>Herhangi bir stresli durumda yaşanan ve yaşamın doğal bir parçası olan duygudur.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mage16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3728" y="2636912"/>
            <a:ext cx="5040560" cy="351509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747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Kaygı Düzeyi Ne Olmalı</a:t>
            </a:r>
            <a:r>
              <a:rPr lang="tr-TR" b="1" dirty="0" smtClean="0">
                <a:solidFill>
                  <a:srgbClr val="00B0F0"/>
                </a:solidFill>
              </a:rPr>
              <a:t>?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4" name="image5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1600200"/>
            <a:ext cx="8640959" cy="5257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4085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</a:rPr>
              <a:t>Kaygı Düzeyi Ne Olmalı?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b="1" dirty="0"/>
              <a:t>Düşük ve yüksek kaygı da başarı oranı düşer.</a:t>
            </a:r>
            <a:endParaRPr lang="tr-TR" dirty="0"/>
          </a:p>
          <a:p>
            <a:endParaRPr lang="tr-TR" dirty="0"/>
          </a:p>
          <a:p>
            <a:pPr lvl="0"/>
            <a:r>
              <a:rPr lang="tr-TR" b="1" dirty="0"/>
              <a:t>Her insanda bir miktar kaygı olmalıdır. Çünkü kaygısız bir insan hiçbir şeyi ciddiye almaz.</a:t>
            </a:r>
            <a:endParaRPr lang="tr-TR" dirty="0"/>
          </a:p>
          <a:p>
            <a:endParaRPr lang="tr-TR" dirty="0"/>
          </a:p>
          <a:p>
            <a:pPr lvl="0"/>
            <a:r>
              <a:rPr lang="tr-TR" b="1" dirty="0"/>
              <a:t>Ancak aşırı kaygı durumu paniğe sebep olur. Başarılı ve mutlu olmanı engeller.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459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>
                    <a:lumMod val="50000"/>
                  </a:schemeClr>
                </a:solidFill>
              </a:rPr>
              <a:t>Sınav kaygısı ise</a:t>
            </a:r>
            <a:r>
              <a:rPr lang="tr-TR" sz="5400" b="1" dirty="0" smtClean="0">
                <a:solidFill>
                  <a:schemeClr val="accent2">
                    <a:lumMod val="50000"/>
                  </a:schemeClr>
                </a:solidFill>
              </a:rPr>
              <a:t>... </a:t>
            </a:r>
            <a:endParaRPr lang="tr-TR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tr-TR" sz="3600" b="1" dirty="0">
                <a:solidFill>
                  <a:srgbClr val="00B050"/>
                </a:solidFill>
              </a:rPr>
              <a:t>Sınav öncesinde öğrenilen bilginin, sınav sırasında kullanılmasına engel olan ve başarının düşmesine yol açan yoğun kaygıdır.</a:t>
            </a:r>
            <a:r>
              <a:rPr lang="tr-TR" dirty="0">
                <a:solidFill>
                  <a:srgbClr val="00B050"/>
                </a:solidFill>
              </a:rPr>
              <a:t/>
            </a:r>
            <a:br>
              <a:rPr lang="tr-TR" dirty="0">
                <a:solidFill>
                  <a:srgbClr val="00B050"/>
                </a:solidFill>
              </a:rPr>
            </a:b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4" name="image1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646460" y="2204864"/>
            <a:ext cx="3498850" cy="444269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8359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00B0F0"/>
                </a:solidFill>
              </a:rPr>
              <a:t>Sınav kaygısı her öğrencinin yaşayabileceği bir problemdir</a:t>
            </a:r>
            <a:r>
              <a:rPr lang="tr-TR" sz="5400" b="1" dirty="0" smtClean="0">
                <a:solidFill>
                  <a:srgbClr val="00B0F0"/>
                </a:solidFill>
              </a:rPr>
              <a:t>.</a:t>
            </a:r>
            <a:endParaRPr lang="tr-TR" sz="5400" dirty="0">
              <a:solidFill>
                <a:srgbClr val="00B0F0"/>
              </a:solidFill>
            </a:endParaRPr>
          </a:p>
          <a:p>
            <a:r>
              <a:rPr lang="tr-TR" sz="5400" b="1" dirty="0">
                <a:solidFill>
                  <a:srgbClr val="00B0F0"/>
                </a:solidFill>
              </a:rPr>
              <a:t> Ancak,  </a:t>
            </a:r>
            <a:r>
              <a:rPr lang="tr-TR" sz="5400" b="1" u="sng" dirty="0">
                <a:solidFill>
                  <a:srgbClr val="FF0000"/>
                </a:solidFill>
              </a:rPr>
              <a:t>aşılamayacak</a:t>
            </a:r>
            <a:r>
              <a:rPr lang="tr-TR" sz="5400" b="1" dirty="0">
                <a:solidFill>
                  <a:srgbClr val="FF0000"/>
                </a:solidFill>
              </a:rPr>
              <a:t> </a:t>
            </a:r>
            <a:r>
              <a:rPr lang="tr-TR" sz="5400" b="1" dirty="0">
                <a:solidFill>
                  <a:srgbClr val="00B0F0"/>
                </a:solidFill>
              </a:rPr>
              <a:t>bir problem </a:t>
            </a:r>
            <a:r>
              <a:rPr lang="tr-TR" sz="5400" b="1" u="sng" dirty="0">
                <a:solidFill>
                  <a:srgbClr val="FF0000"/>
                </a:solidFill>
              </a:rPr>
              <a:t>değildir</a:t>
            </a:r>
            <a:r>
              <a:rPr lang="tr-TR" sz="5400" b="1" dirty="0">
                <a:solidFill>
                  <a:srgbClr val="FF0000"/>
                </a:solidFill>
              </a:rPr>
              <a:t>!</a:t>
            </a:r>
            <a:endParaRPr lang="tr-TR" sz="5400" dirty="0">
              <a:solidFill>
                <a:srgbClr val="FF0000"/>
              </a:solidFill>
            </a:endParaRPr>
          </a:p>
          <a:p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425337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>
                <a:solidFill>
                  <a:schemeClr val="accent6">
                    <a:lumMod val="50000"/>
                  </a:schemeClr>
                </a:solidFill>
              </a:rPr>
              <a:t>Eğer sınav öncesinde yada sınav sırasında</a:t>
            </a:r>
            <a:r>
              <a:rPr lang="tr-TR" b="1" i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Kalp atışlarında hızlanma varsa, </a:t>
            </a:r>
          </a:p>
          <a:p>
            <a:r>
              <a:rPr lang="tr-TR" b="1" dirty="0"/>
              <a:t>Hızlı nefes alıp-veriyorsan,</a:t>
            </a:r>
            <a:endParaRPr lang="tr-TR" dirty="0"/>
          </a:p>
          <a:p>
            <a:r>
              <a:rPr lang="tr-TR" dirty="0"/>
              <a:t>Terliyor veya titriyorsan,</a:t>
            </a:r>
          </a:p>
          <a:p>
            <a:r>
              <a:rPr lang="tr-TR" b="1" dirty="0"/>
              <a:t>Dilin damağın kuruyorsa,</a:t>
            </a:r>
            <a:endParaRPr lang="tr-TR" dirty="0"/>
          </a:p>
          <a:p>
            <a:r>
              <a:rPr lang="tr-TR" dirty="0"/>
              <a:t>Midenden şikayet ediyorsan,</a:t>
            </a:r>
          </a:p>
          <a:p>
            <a:r>
              <a:rPr lang="tr-TR" b="1" dirty="0"/>
              <a:t>Başın ağrıyorsa,</a:t>
            </a:r>
            <a:endParaRPr lang="tr-TR" dirty="0"/>
          </a:p>
          <a:p>
            <a:r>
              <a:rPr lang="tr-TR" dirty="0"/>
              <a:t>Yorgunluk belirtileri</a:t>
            </a:r>
          </a:p>
          <a:p>
            <a:r>
              <a:rPr lang="tr-TR" b="1" dirty="0"/>
              <a:t>Gergin, sinirli ve yorgun oluyorsan,</a:t>
            </a:r>
            <a:endParaRPr lang="tr-TR" dirty="0"/>
          </a:p>
          <a:p>
            <a:r>
              <a:rPr lang="tr-TR" dirty="0"/>
              <a:t>Telaşlanıyor ve dikkatin dağılıyorsa,</a:t>
            </a:r>
          </a:p>
          <a:p>
            <a:r>
              <a:rPr lang="tr-TR" b="1" dirty="0"/>
              <a:t>Huzursuz uyuyor, kabus görüyor ve</a:t>
            </a:r>
            <a:endParaRPr lang="tr-TR" dirty="0"/>
          </a:p>
          <a:p>
            <a:r>
              <a:rPr lang="tr-TR" dirty="0"/>
              <a:t>olumsuz </a:t>
            </a:r>
            <a:r>
              <a:rPr lang="tr-TR" dirty="0" smtClean="0"/>
              <a:t>düşünüyorsan</a:t>
            </a:r>
          </a:p>
          <a:p>
            <a:r>
              <a:rPr lang="tr-TR" b="1" i="1" dirty="0" smtClean="0"/>
              <a:t>Sende </a:t>
            </a:r>
            <a:r>
              <a:rPr lang="tr-TR" b="1" i="1" dirty="0"/>
              <a:t>sınav kaygısı olabilir.</a:t>
            </a:r>
            <a:endParaRPr lang="tr-TR" dirty="0"/>
          </a:p>
          <a:p>
            <a:endParaRPr lang="tr-TR" dirty="0"/>
          </a:p>
        </p:txBody>
      </p:sp>
      <p:pic>
        <p:nvPicPr>
          <p:cNvPr id="4" name="image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924550" y="1772816"/>
            <a:ext cx="3219450" cy="502283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7443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>
                <a:solidFill>
                  <a:schemeClr val="accent6">
                    <a:lumMod val="50000"/>
                  </a:schemeClr>
                </a:solidFill>
              </a:rPr>
              <a:t>Peki, Neden Sınav Kaygısını Hissederiz?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-Yanlış çalışma alışkanlıkları,</a:t>
            </a:r>
          </a:p>
          <a:p>
            <a:r>
              <a:rPr lang="tr-TR" dirty="0"/>
              <a:t>-Görev ve sorumlulukları erteleme,</a:t>
            </a:r>
          </a:p>
          <a:p>
            <a:r>
              <a:rPr lang="tr-TR" dirty="0"/>
              <a:t>-Zamanı iyi kullanamama,</a:t>
            </a:r>
          </a:p>
          <a:p>
            <a:r>
              <a:rPr lang="tr-TR" dirty="0"/>
              <a:t>-Başarısız olma ve değerlendirilme korkusu,</a:t>
            </a:r>
          </a:p>
          <a:p>
            <a:r>
              <a:rPr lang="tr-TR" dirty="0"/>
              <a:t>-Ailemiz ya da öğretmenlerimizin bizim mükemmel olmamızı istemeleri </a:t>
            </a:r>
          </a:p>
          <a:p>
            <a:r>
              <a:rPr lang="tr-TR" dirty="0"/>
              <a:t>-Beklenti düzeyi  </a:t>
            </a:r>
          </a:p>
          <a:p>
            <a:r>
              <a:rPr lang="tr-TR" dirty="0"/>
              <a:t>(Aile, öğretmen, arkadaş, kendisi) </a:t>
            </a:r>
          </a:p>
          <a:p>
            <a:endParaRPr lang="tr-TR" dirty="0"/>
          </a:p>
        </p:txBody>
      </p:sp>
      <p:pic>
        <p:nvPicPr>
          <p:cNvPr id="4" name="image1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74422" y="1196752"/>
            <a:ext cx="1895475" cy="2124075"/>
          </a:xfrm>
          <a:prstGeom prst="rect">
            <a:avLst/>
          </a:prstGeom>
          <a:ln/>
        </p:spPr>
      </p:pic>
      <p:pic>
        <p:nvPicPr>
          <p:cNvPr id="5" name="image1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04236" y="4221088"/>
            <a:ext cx="3028950" cy="15951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9227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552" y="188640"/>
            <a:ext cx="8208912" cy="626469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3909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309</Words>
  <Application>Microsoft Office PowerPoint</Application>
  <PresentationFormat>Ekran Gösterisi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 Kaygı nedir?</vt:lpstr>
      <vt:lpstr>KAYGI; Herhangi bir stresli durumda yaşanan ve yaşamın doğal bir parçası olan duygudur. </vt:lpstr>
      <vt:lpstr>Kaygı Düzeyi Ne Olmalı?</vt:lpstr>
      <vt:lpstr>Kaygı Düzeyi Ne Olmalı?</vt:lpstr>
      <vt:lpstr>Sınav kaygısı ise... </vt:lpstr>
      <vt:lpstr>PowerPoint Sunusu</vt:lpstr>
      <vt:lpstr>Eğer sınav öncesinde yada sınav sırasında,</vt:lpstr>
      <vt:lpstr>Peki, Neden Sınav Kaygısını Hissederiz? </vt:lpstr>
      <vt:lpstr>PowerPoint Sunusu</vt:lpstr>
      <vt:lpstr>Sınav Kaygısının Sebep Olduğu Duygular</vt:lpstr>
      <vt:lpstr>SINAV KAYGISININ ETKİLERİ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Kaygı nedir?</dc:title>
  <dc:creator>Özcan</dc:creator>
  <cp:lastModifiedBy>Özcan</cp:lastModifiedBy>
  <cp:revision>11</cp:revision>
  <dcterms:created xsi:type="dcterms:W3CDTF">2020-05-14T01:54:20Z</dcterms:created>
  <dcterms:modified xsi:type="dcterms:W3CDTF">2020-05-14T02:29:04Z</dcterms:modified>
</cp:coreProperties>
</file>