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7" r:id="rId3"/>
    <p:sldId id="304" r:id="rId4"/>
    <p:sldId id="307" r:id="rId5"/>
    <p:sldId id="258" r:id="rId6"/>
    <p:sldId id="269" r:id="rId7"/>
    <p:sldId id="275" r:id="rId8"/>
    <p:sldId id="274" r:id="rId9"/>
    <p:sldId id="272" r:id="rId10"/>
    <p:sldId id="273" r:id="rId11"/>
    <p:sldId id="283" r:id="rId12"/>
    <p:sldId id="276" r:id="rId13"/>
    <p:sldId id="277" r:id="rId14"/>
    <p:sldId id="278" r:id="rId15"/>
    <p:sldId id="279" r:id="rId16"/>
    <p:sldId id="280" r:id="rId17"/>
    <p:sldId id="290" r:id="rId18"/>
    <p:sldId id="308" r:id="rId19"/>
    <p:sldId id="309" r:id="rId20"/>
    <p:sldId id="310" r:id="rId21"/>
    <p:sldId id="311" r:id="rId22"/>
    <p:sldId id="312" r:id="rId23"/>
    <p:sldId id="31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000099"/>
    <a:srgbClr val="0D3F15"/>
    <a:srgbClr val="0000CC"/>
    <a:srgbClr val="0D364B"/>
    <a:srgbClr val="FFFFCC"/>
    <a:srgbClr val="152D53"/>
    <a:srgbClr val="881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58" autoAdjust="0"/>
  </p:normalViewPr>
  <p:slideViewPr>
    <p:cSldViewPr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E838FF-0785-42F5-ADCD-06A47D10648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E39EF8B-1257-42C6-BB5B-F1155D5183D0}">
      <dgm:prSet phldrT="[Metin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tr-TR" sz="2800" b="1" dirty="0" smtClean="0">
              <a:solidFill>
                <a:schemeClr val="tx2"/>
              </a:solidFill>
            </a:rPr>
            <a:t>BİLDİRİM YÜKÜMLÜLÜĞÜ</a:t>
          </a:r>
        </a:p>
      </dgm:t>
    </dgm:pt>
    <dgm:pt modelId="{257E4051-DC56-444B-B486-4D6CE83CDA9C}" type="parTrans" cxnId="{93602895-D99E-4B3F-A4A9-067BB188B4F9}">
      <dgm:prSet/>
      <dgm:spPr/>
      <dgm:t>
        <a:bodyPr/>
        <a:lstStyle/>
        <a:p>
          <a:endParaRPr lang="tr-TR"/>
        </a:p>
      </dgm:t>
    </dgm:pt>
    <dgm:pt modelId="{316C0122-74A0-4AA4-BA32-64F9E7AD79FE}" type="sibTrans" cxnId="{93602895-D99E-4B3F-A4A9-067BB188B4F9}">
      <dgm:prSet/>
      <dgm:spPr/>
      <dgm:t>
        <a:bodyPr/>
        <a:lstStyle/>
        <a:p>
          <a:endParaRPr lang="tr-TR"/>
        </a:p>
      </dgm:t>
    </dgm:pt>
    <dgm:pt modelId="{88FC8249-E62B-4FD2-9FFC-BFB27030109E}">
      <dgm:prSet phldrT="[Metin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sz="2400" b="1" dirty="0" smtClean="0">
              <a:solidFill>
                <a:schemeClr val="tx2"/>
              </a:solidFill>
            </a:rPr>
            <a:t>Suçu bildirme</a:t>
          </a:r>
        </a:p>
        <a:p>
          <a:r>
            <a:rPr lang="tr-TR" sz="2400" b="0" dirty="0" smtClean="0">
              <a:solidFill>
                <a:schemeClr val="tx2"/>
              </a:solidFill>
            </a:rPr>
            <a:t>TCK 278., 279., 280. maddeler   </a:t>
          </a:r>
          <a:endParaRPr lang="tr-TR" sz="2400" b="0" dirty="0">
            <a:solidFill>
              <a:schemeClr val="tx2"/>
            </a:solidFill>
          </a:endParaRPr>
        </a:p>
      </dgm:t>
    </dgm:pt>
    <dgm:pt modelId="{08503231-1524-4B4C-99B2-A4302DD82AB5}" type="parTrans" cxnId="{423D6A58-515F-440B-894D-5B1DBEA0F7C5}">
      <dgm:prSet/>
      <dgm:spPr/>
      <dgm:t>
        <a:bodyPr/>
        <a:lstStyle/>
        <a:p>
          <a:endParaRPr lang="tr-TR" dirty="0"/>
        </a:p>
      </dgm:t>
    </dgm:pt>
    <dgm:pt modelId="{7853323F-4D6C-44C3-85FA-8EEDA38638FA}" type="sibTrans" cxnId="{423D6A58-515F-440B-894D-5B1DBEA0F7C5}">
      <dgm:prSet/>
      <dgm:spPr/>
      <dgm:t>
        <a:bodyPr/>
        <a:lstStyle/>
        <a:p>
          <a:endParaRPr lang="tr-TR"/>
        </a:p>
      </dgm:t>
    </dgm:pt>
    <dgm:pt modelId="{8FA1B4CF-C55A-453F-B396-C96548CB60C4}">
      <dgm:prSet phldrT="[Metin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ctr"/>
          <a:r>
            <a:rPr lang="tr-TR" sz="2400" b="1" dirty="0" smtClean="0">
              <a:solidFill>
                <a:schemeClr val="tx2"/>
              </a:solidFill>
            </a:rPr>
            <a:t>Korunma gereksinimini bildirme</a:t>
          </a:r>
        </a:p>
        <a:p>
          <a:pPr algn="ctr"/>
          <a:r>
            <a:rPr lang="tr-TR" sz="2400" b="0" dirty="0" smtClean="0">
              <a:solidFill>
                <a:schemeClr val="accent1">
                  <a:lumMod val="50000"/>
                </a:schemeClr>
              </a:solidFill>
            </a:rPr>
            <a:t>TCK  98. madde </a:t>
          </a:r>
        </a:p>
        <a:p>
          <a:pPr algn="ctr"/>
          <a:r>
            <a:rPr lang="tr-TR" sz="2400" b="0" dirty="0" smtClean="0">
              <a:solidFill>
                <a:schemeClr val="accent1">
                  <a:lumMod val="50000"/>
                </a:schemeClr>
              </a:solidFill>
            </a:rPr>
            <a:t>SHÇEK  Kanunu 21. madde</a:t>
          </a:r>
        </a:p>
        <a:p>
          <a:pPr algn="ctr"/>
          <a:r>
            <a:rPr lang="tr-TR" sz="2400" b="0" dirty="0" smtClean="0">
              <a:solidFill>
                <a:schemeClr val="accent1">
                  <a:lumMod val="50000"/>
                </a:schemeClr>
              </a:solidFill>
            </a:rPr>
            <a:t>Çocuk Koruma Kanunu 6. madde</a:t>
          </a:r>
          <a:endParaRPr lang="tr-TR" sz="2400" b="0" dirty="0">
            <a:solidFill>
              <a:schemeClr val="accent1">
                <a:lumMod val="50000"/>
              </a:schemeClr>
            </a:solidFill>
          </a:endParaRPr>
        </a:p>
      </dgm:t>
    </dgm:pt>
    <dgm:pt modelId="{70241B76-C638-46EF-B338-DD16EFD64CD7}" type="parTrans" cxnId="{AE8E9129-5B79-49CC-A963-83F621A1130C}">
      <dgm:prSet/>
      <dgm:spPr/>
      <dgm:t>
        <a:bodyPr/>
        <a:lstStyle/>
        <a:p>
          <a:endParaRPr lang="tr-TR" dirty="0"/>
        </a:p>
      </dgm:t>
    </dgm:pt>
    <dgm:pt modelId="{5C5EEF9E-A97B-4781-A601-E8F8AD048429}" type="sibTrans" cxnId="{AE8E9129-5B79-49CC-A963-83F621A1130C}">
      <dgm:prSet/>
      <dgm:spPr/>
      <dgm:t>
        <a:bodyPr/>
        <a:lstStyle/>
        <a:p>
          <a:endParaRPr lang="tr-TR"/>
        </a:p>
      </dgm:t>
    </dgm:pt>
    <dgm:pt modelId="{B7427077-0FC5-486E-96AB-AC89927D124E}" type="pres">
      <dgm:prSet presAssocID="{C6E838FF-0785-42F5-ADCD-06A47D10648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BFC7F33-596C-41D2-96C4-491A92425554}" type="pres">
      <dgm:prSet presAssocID="{4E39EF8B-1257-42C6-BB5B-F1155D5183D0}" presName="root" presStyleCnt="0"/>
      <dgm:spPr/>
    </dgm:pt>
    <dgm:pt modelId="{C80BB602-E246-4B5B-9082-2874C6B2F269}" type="pres">
      <dgm:prSet presAssocID="{4E39EF8B-1257-42C6-BB5B-F1155D5183D0}" presName="rootComposite" presStyleCnt="0"/>
      <dgm:spPr/>
    </dgm:pt>
    <dgm:pt modelId="{D1FF99B4-9769-4AD9-B366-A55F3A86B647}" type="pres">
      <dgm:prSet presAssocID="{4E39EF8B-1257-42C6-BB5B-F1155D5183D0}" presName="rootText" presStyleLbl="node1" presStyleIdx="0" presStyleCnt="1" custScaleX="244360" custLinFactNeighborX="35853" custLinFactNeighborY="-29"/>
      <dgm:spPr/>
      <dgm:t>
        <a:bodyPr/>
        <a:lstStyle/>
        <a:p>
          <a:endParaRPr lang="tr-TR"/>
        </a:p>
      </dgm:t>
    </dgm:pt>
    <dgm:pt modelId="{D94B1ADF-0E29-4463-ABFF-9FB8B4EE2DF5}" type="pres">
      <dgm:prSet presAssocID="{4E39EF8B-1257-42C6-BB5B-F1155D5183D0}" presName="rootConnector" presStyleLbl="node1" presStyleIdx="0" presStyleCnt="1"/>
      <dgm:spPr/>
      <dgm:t>
        <a:bodyPr/>
        <a:lstStyle/>
        <a:p>
          <a:endParaRPr lang="tr-TR"/>
        </a:p>
      </dgm:t>
    </dgm:pt>
    <dgm:pt modelId="{D0F97CCF-70D6-4C42-95BA-041602AEF72E}" type="pres">
      <dgm:prSet presAssocID="{4E39EF8B-1257-42C6-BB5B-F1155D5183D0}" presName="childShape" presStyleCnt="0"/>
      <dgm:spPr/>
    </dgm:pt>
    <dgm:pt modelId="{B3D65655-183A-47C6-B1E4-1C7B75E1647D}" type="pres">
      <dgm:prSet presAssocID="{08503231-1524-4B4C-99B2-A4302DD82AB5}" presName="Name13" presStyleLbl="parChTrans1D2" presStyleIdx="0" presStyleCnt="2"/>
      <dgm:spPr/>
      <dgm:t>
        <a:bodyPr/>
        <a:lstStyle/>
        <a:p>
          <a:endParaRPr lang="tr-TR"/>
        </a:p>
      </dgm:t>
    </dgm:pt>
    <dgm:pt modelId="{BE875694-A60A-49F3-BCFD-2CA0987E6FC8}" type="pres">
      <dgm:prSet presAssocID="{88FC8249-E62B-4FD2-9FFC-BFB27030109E}" presName="childText" presStyleLbl="bgAcc1" presStyleIdx="0" presStyleCnt="2" custScaleX="205451" custLinFactNeighborX="1131" custLinFactNeighborY="8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97C40A-1BAB-4766-8D10-D4E8FFBEF3E3}" type="pres">
      <dgm:prSet presAssocID="{70241B76-C638-46EF-B338-DD16EFD64CD7}" presName="Name13" presStyleLbl="parChTrans1D2" presStyleIdx="1" presStyleCnt="2"/>
      <dgm:spPr/>
      <dgm:t>
        <a:bodyPr/>
        <a:lstStyle/>
        <a:p>
          <a:endParaRPr lang="tr-TR"/>
        </a:p>
      </dgm:t>
    </dgm:pt>
    <dgm:pt modelId="{A1132795-E7B1-4334-AECA-8EA6587515ED}" type="pres">
      <dgm:prSet presAssocID="{8FA1B4CF-C55A-453F-B396-C96548CB60C4}" presName="childText" presStyleLbl="bgAcc1" presStyleIdx="1" presStyleCnt="2" custScaleX="205879" custScaleY="1254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E8E9129-5B79-49CC-A963-83F621A1130C}" srcId="{4E39EF8B-1257-42C6-BB5B-F1155D5183D0}" destId="{8FA1B4CF-C55A-453F-B396-C96548CB60C4}" srcOrd="1" destOrd="0" parTransId="{70241B76-C638-46EF-B338-DD16EFD64CD7}" sibTransId="{5C5EEF9E-A97B-4781-A601-E8F8AD048429}"/>
    <dgm:cxn modelId="{5EDF0CE7-F662-4655-A23F-301D6291D3A4}" type="presOf" srcId="{8FA1B4CF-C55A-453F-B396-C96548CB60C4}" destId="{A1132795-E7B1-4334-AECA-8EA6587515ED}" srcOrd="0" destOrd="0" presId="urn:microsoft.com/office/officeart/2005/8/layout/hierarchy3"/>
    <dgm:cxn modelId="{93602895-D99E-4B3F-A4A9-067BB188B4F9}" srcId="{C6E838FF-0785-42F5-ADCD-06A47D10648E}" destId="{4E39EF8B-1257-42C6-BB5B-F1155D5183D0}" srcOrd="0" destOrd="0" parTransId="{257E4051-DC56-444B-B486-4D6CE83CDA9C}" sibTransId="{316C0122-74A0-4AA4-BA32-64F9E7AD79FE}"/>
    <dgm:cxn modelId="{DE019616-13FE-405B-A52C-F65B313B5E36}" type="presOf" srcId="{C6E838FF-0785-42F5-ADCD-06A47D10648E}" destId="{B7427077-0FC5-486E-96AB-AC89927D124E}" srcOrd="0" destOrd="0" presId="urn:microsoft.com/office/officeart/2005/8/layout/hierarchy3"/>
    <dgm:cxn modelId="{A3A3444C-29CB-4537-9E57-F14953E09796}" type="presOf" srcId="{4E39EF8B-1257-42C6-BB5B-F1155D5183D0}" destId="{D94B1ADF-0E29-4463-ABFF-9FB8B4EE2DF5}" srcOrd="1" destOrd="0" presId="urn:microsoft.com/office/officeart/2005/8/layout/hierarchy3"/>
    <dgm:cxn modelId="{DCB31F8B-E2B4-49CC-9850-63DF82560648}" type="presOf" srcId="{4E39EF8B-1257-42C6-BB5B-F1155D5183D0}" destId="{D1FF99B4-9769-4AD9-B366-A55F3A86B647}" srcOrd="0" destOrd="0" presId="urn:microsoft.com/office/officeart/2005/8/layout/hierarchy3"/>
    <dgm:cxn modelId="{423D6A58-515F-440B-894D-5B1DBEA0F7C5}" srcId="{4E39EF8B-1257-42C6-BB5B-F1155D5183D0}" destId="{88FC8249-E62B-4FD2-9FFC-BFB27030109E}" srcOrd="0" destOrd="0" parTransId="{08503231-1524-4B4C-99B2-A4302DD82AB5}" sibTransId="{7853323F-4D6C-44C3-85FA-8EEDA38638FA}"/>
    <dgm:cxn modelId="{C380B591-2CE7-45C2-82F5-8A918D0941D7}" type="presOf" srcId="{88FC8249-E62B-4FD2-9FFC-BFB27030109E}" destId="{BE875694-A60A-49F3-BCFD-2CA0987E6FC8}" srcOrd="0" destOrd="0" presId="urn:microsoft.com/office/officeart/2005/8/layout/hierarchy3"/>
    <dgm:cxn modelId="{25814348-5EF3-4542-9AF9-573DABF08216}" type="presOf" srcId="{70241B76-C638-46EF-B338-DD16EFD64CD7}" destId="{A997C40A-1BAB-4766-8D10-D4E8FFBEF3E3}" srcOrd="0" destOrd="0" presId="urn:microsoft.com/office/officeart/2005/8/layout/hierarchy3"/>
    <dgm:cxn modelId="{A9C3C232-B0D7-47B1-A649-6F19917B6D4D}" type="presOf" srcId="{08503231-1524-4B4C-99B2-A4302DD82AB5}" destId="{B3D65655-183A-47C6-B1E4-1C7B75E1647D}" srcOrd="0" destOrd="0" presId="urn:microsoft.com/office/officeart/2005/8/layout/hierarchy3"/>
    <dgm:cxn modelId="{5BD5DC57-CBA4-4D9A-ACEE-C3429B646F10}" type="presParOf" srcId="{B7427077-0FC5-486E-96AB-AC89927D124E}" destId="{1BFC7F33-596C-41D2-96C4-491A92425554}" srcOrd="0" destOrd="0" presId="urn:microsoft.com/office/officeart/2005/8/layout/hierarchy3"/>
    <dgm:cxn modelId="{24DC71F5-4AEA-4103-B7C9-AF62217DDEC6}" type="presParOf" srcId="{1BFC7F33-596C-41D2-96C4-491A92425554}" destId="{C80BB602-E246-4B5B-9082-2874C6B2F269}" srcOrd="0" destOrd="0" presId="urn:microsoft.com/office/officeart/2005/8/layout/hierarchy3"/>
    <dgm:cxn modelId="{F33DE03A-2917-4351-A75A-066617EB2A69}" type="presParOf" srcId="{C80BB602-E246-4B5B-9082-2874C6B2F269}" destId="{D1FF99B4-9769-4AD9-B366-A55F3A86B647}" srcOrd="0" destOrd="0" presId="urn:microsoft.com/office/officeart/2005/8/layout/hierarchy3"/>
    <dgm:cxn modelId="{AD77905B-7094-4FF0-8AF9-030FAA8D0945}" type="presParOf" srcId="{C80BB602-E246-4B5B-9082-2874C6B2F269}" destId="{D94B1ADF-0E29-4463-ABFF-9FB8B4EE2DF5}" srcOrd="1" destOrd="0" presId="urn:microsoft.com/office/officeart/2005/8/layout/hierarchy3"/>
    <dgm:cxn modelId="{272A9EB2-C26D-497E-9538-A6995C8FE98A}" type="presParOf" srcId="{1BFC7F33-596C-41D2-96C4-491A92425554}" destId="{D0F97CCF-70D6-4C42-95BA-041602AEF72E}" srcOrd="1" destOrd="0" presId="urn:microsoft.com/office/officeart/2005/8/layout/hierarchy3"/>
    <dgm:cxn modelId="{A15CC124-5BE7-4FCB-94C8-716537E2616B}" type="presParOf" srcId="{D0F97CCF-70D6-4C42-95BA-041602AEF72E}" destId="{B3D65655-183A-47C6-B1E4-1C7B75E1647D}" srcOrd="0" destOrd="0" presId="urn:microsoft.com/office/officeart/2005/8/layout/hierarchy3"/>
    <dgm:cxn modelId="{43289B05-6437-4F68-B0A8-C0AC510F1EAE}" type="presParOf" srcId="{D0F97CCF-70D6-4C42-95BA-041602AEF72E}" destId="{BE875694-A60A-49F3-BCFD-2CA0987E6FC8}" srcOrd="1" destOrd="0" presId="urn:microsoft.com/office/officeart/2005/8/layout/hierarchy3"/>
    <dgm:cxn modelId="{E2EE5B51-EF0B-4625-855C-FAC41BEBD1C6}" type="presParOf" srcId="{D0F97CCF-70D6-4C42-95BA-041602AEF72E}" destId="{A997C40A-1BAB-4766-8D10-D4E8FFBEF3E3}" srcOrd="2" destOrd="0" presId="urn:microsoft.com/office/officeart/2005/8/layout/hierarchy3"/>
    <dgm:cxn modelId="{E4BF7EA3-A1FB-4EC2-9543-14D80E2800C9}" type="presParOf" srcId="{D0F97CCF-70D6-4C42-95BA-041602AEF72E}" destId="{A1132795-E7B1-4334-AECA-8EA6587515E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1EB017-A878-4BCE-B276-968224BA449C}" type="doc">
      <dgm:prSet loTypeId="urn:microsoft.com/office/officeart/2005/8/layout/process1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E31EA45-0D4A-4F72-94AC-290F709B10F1}">
      <dgm:prSet custT="1"/>
      <dgm:spPr/>
      <dgm:t>
        <a:bodyPr/>
        <a:lstStyle/>
        <a:p>
          <a:pPr rtl="0"/>
          <a:r>
            <a:rPr lang="tr-TR" sz="1600" b="1" dirty="0" smtClean="0"/>
            <a:t>TCK Madde 278 – </a:t>
          </a:r>
          <a:br>
            <a:rPr lang="tr-TR" sz="1600" b="1" dirty="0" smtClean="0"/>
          </a:br>
          <a:r>
            <a:rPr lang="tr-TR" sz="1600" b="1" dirty="0" smtClean="0"/>
            <a:t>	(1) İşlenmekte olan bir suçu yetkili makamlara bildirmeyen kişi, bir yıla kadar hapis cezası ile cezalandırılır.</a:t>
          </a:r>
          <a:br>
            <a:rPr lang="tr-TR" sz="1600" b="1" dirty="0" smtClean="0"/>
          </a:br>
          <a:r>
            <a:rPr lang="tr-TR" sz="1600" b="1" dirty="0" smtClean="0"/>
            <a:t/>
          </a:r>
          <a:br>
            <a:rPr lang="tr-TR" sz="1600" b="1" dirty="0" smtClean="0"/>
          </a:br>
          <a:r>
            <a:rPr lang="tr-TR" sz="1600" b="1" dirty="0" smtClean="0"/>
            <a:t>	(2) İşlenmiş olmakla birlikte, sebebiyet verdiği neticelerin sınırlandırılması hâlen mümkün bulunan bir suçu yetkili makamlara bildirmeyen kişi, yukarıdaki fıkra hükmüne göre cezalandırılır.</a:t>
          </a:r>
          <a:br>
            <a:rPr lang="tr-TR" sz="1600" b="1" dirty="0" smtClean="0"/>
          </a:br>
          <a:r>
            <a:rPr lang="tr-TR" sz="1600" b="1" dirty="0" smtClean="0"/>
            <a:t/>
          </a:r>
          <a:br>
            <a:rPr lang="tr-TR" sz="1600" b="1" dirty="0" smtClean="0"/>
          </a:br>
          <a:r>
            <a:rPr lang="tr-TR" sz="1600" b="1" dirty="0" smtClean="0"/>
            <a:t>	(3) Mağdurun </a:t>
          </a:r>
          <a:r>
            <a:rPr lang="tr-TR" sz="1600" b="1" dirty="0" err="1" smtClean="0"/>
            <a:t>onbeş</a:t>
          </a:r>
          <a:r>
            <a:rPr lang="tr-TR" sz="1600" b="1" dirty="0" smtClean="0"/>
            <a:t> yaşını bitirmemiş bir çocuk, bedensel veya ruhsal bakımdan özürlü olan ya da hamileliği nedeniyle kendisini savunamayacak durumda bulunan kimse olması hâlinde, yukarıdaki fıkralara göre verilecek ceza, yarı oranında artırılır. </a:t>
          </a:r>
          <a:r>
            <a:rPr lang="tr-TR" sz="1500" dirty="0" smtClean="0"/>
            <a:t/>
          </a:r>
          <a:br>
            <a:rPr lang="tr-TR" sz="1500" dirty="0" smtClean="0"/>
          </a:br>
          <a:endParaRPr lang="tr-TR" sz="1500" dirty="0"/>
        </a:p>
      </dgm:t>
    </dgm:pt>
    <dgm:pt modelId="{8ADA60D0-66F0-457E-A3CB-4594BFC262C9}" type="parTrans" cxnId="{71E957E3-0BA1-46BF-93BA-72E25730C2B6}">
      <dgm:prSet/>
      <dgm:spPr/>
      <dgm:t>
        <a:bodyPr/>
        <a:lstStyle/>
        <a:p>
          <a:endParaRPr lang="tr-TR"/>
        </a:p>
      </dgm:t>
    </dgm:pt>
    <dgm:pt modelId="{DFA4AF8A-47F3-4C2A-AF34-32B92D429265}" type="sibTrans" cxnId="{71E957E3-0BA1-46BF-93BA-72E25730C2B6}">
      <dgm:prSet/>
      <dgm:spPr/>
      <dgm:t>
        <a:bodyPr/>
        <a:lstStyle/>
        <a:p>
          <a:endParaRPr lang="tr-TR"/>
        </a:p>
      </dgm:t>
    </dgm:pt>
    <dgm:pt modelId="{B5FC2D70-27D7-4645-A4C1-9DA3EA79F486}" type="pres">
      <dgm:prSet presAssocID="{DF1EB017-A878-4BCE-B276-968224BA449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860276-75DB-41BC-87DC-FFEC40176C8D}" type="pres">
      <dgm:prSet presAssocID="{2E31EA45-0D4A-4F72-94AC-290F709B10F1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BA9955C-283E-438C-ACF2-FA3C7D99E4E3}" type="presOf" srcId="{DF1EB017-A878-4BCE-B276-968224BA449C}" destId="{B5FC2D70-27D7-4645-A4C1-9DA3EA79F486}" srcOrd="0" destOrd="0" presId="urn:microsoft.com/office/officeart/2005/8/layout/process1"/>
    <dgm:cxn modelId="{29A8B047-3343-4AE9-B6EE-6DCFC1ECD22E}" type="presOf" srcId="{2E31EA45-0D4A-4F72-94AC-290F709B10F1}" destId="{5E860276-75DB-41BC-87DC-FFEC40176C8D}" srcOrd="0" destOrd="0" presId="urn:microsoft.com/office/officeart/2005/8/layout/process1"/>
    <dgm:cxn modelId="{71E957E3-0BA1-46BF-93BA-72E25730C2B6}" srcId="{DF1EB017-A878-4BCE-B276-968224BA449C}" destId="{2E31EA45-0D4A-4F72-94AC-290F709B10F1}" srcOrd="0" destOrd="0" parTransId="{8ADA60D0-66F0-457E-A3CB-4594BFC262C9}" sibTransId="{DFA4AF8A-47F3-4C2A-AF34-32B92D429265}"/>
    <dgm:cxn modelId="{E605E00B-5BD2-4DB2-BA02-59C01AA04D7D}" type="presParOf" srcId="{B5FC2D70-27D7-4645-A4C1-9DA3EA79F486}" destId="{5E860276-75DB-41BC-87DC-FFEC40176C8D}" srcOrd="0" destOrd="0" presId="urn:microsoft.com/office/officeart/2005/8/layout/process1"/>
  </dgm:cxnLst>
  <dgm:bg>
    <a:solidFill>
      <a:schemeClr val="accent5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A275D1-AAD4-4C79-BAA1-6415AC828987}" type="doc">
      <dgm:prSet loTypeId="urn:microsoft.com/office/officeart/2005/8/layout/targe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A2969F37-E7BA-4032-AD46-0EDF41A79348}">
      <dgm:prSet custT="1"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800" b="1" dirty="0" smtClean="0">
              <a:latin typeface="Palatino Linotype" pitchFamily="18" charset="0"/>
            </a:rPr>
            <a:t>Kamu Görevlisinin Suçu Bildirim Yükümlülüğü - </a:t>
          </a:r>
          <a:r>
            <a:rPr lang="tr-TR" altLang="tr-TR" sz="2800" b="1" dirty="0" smtClean="0">
              <a:latin typeface="Palatino Linotype" pitchFamily="18" charset="0"/>
            </a:rPr>
            <a:t>TCK  Madde 279 </a:t>
          </a:r>
          <a:endParaRPr lang="tr-TR" sz="2800" dirty="0"/>
        </a:p>
      </dgm:t>
    </dgm:pt>
    <dgm:pt modelId="{37B36241-995E-4F90-8B68-BA150B2F5CDA}" type="parTrans" cxnId="{8D0EBE06-7E63-4164-A7BA-F3FAFAA8F82C}">
      <dgm:prSet/>
      <dgm:spPr/>
      <dgm:t>
        <a:bodyPr/>
        <a:lstStyle/>
        <a:p>
          <a:endParaRPr lang="tr-TR"/>
        </a:p>
      </dgm:t>
    </dgm:pt>
    <dgm:pt modelId="{F051CB95-154E-4960-9B5D-8E48AEAA2638}" type="sibTrans" cxnId="{8D0EBE06-7E63-4164-A7BA-F3FAFAA8F82C}">
      <dgm:prSet/>
      <dgm:spPr/>
      <dgm:t>
        <a:bodyPr/>
        <a:lstStyle/>
        <a:p>
          <a:endParaRPr lang="tr-TR"/>
        </a:p>
      </dgm:t>
    </dgm:pt>
    <dgm:pt modelId="{C6B212B5-DAE9-4CC9-A760-55964BDEC82C}">
      <dgm:prSet/>
      <dgm:spPr/>
      <dgm:t>
        <a:bodyPr/>
        <a:lstStyle/>
        <a:p>
          <a:pPr rtl="0"/>
          <a:r>
            <a:rPr lang="tr-TR" altLang="tr-TR" dirty="0" smtClean="0">
              <a:latin typeface="Palatino Linotype" pitchFamily="18" charset="0"/>
            </a:rPr>
            <a:t>(2) Suçun, adlî kolluk görevini yapan kişi tarafından işlenmesi hâlinde, yukarıdaki fıkraya göre verilecek ceza yarı oranında artırılır. </a:t>
          </a:r>
          <a:endParaRPr lang="tr-TR" dirty="0"/>
        </a:p>
      </dgm:t>
    </dgm:pt>
    <dgm:pt modelId="{D02AE90E-33EB-42E9-A3FC-A4A985532BE1}" type="parTrans" cxnId="{BDAACF6A-565C-4AB1-A0E4-9801A0CEBD37}">
      <dgm:prSet/>
      <dgm:spPr/>
      <dgm:t>
        <a:bodyPr/>
        <a:lstStyle/>
        <a:p>
          <a:endParaRPr lang="tr-TR"/>
        </a:p>
      </dgm:t>
    </dgm:pt>
    <dgm:pt modelId="{C2B8E498-0E37-45CB-8BBF-CC8593A4F626}" type="sibTrans" cxnId="{BDAACF6A-565C-4AB1-A0E4-9801A0CEBD37}">
      <dgm:prSet/>
      <dgm:spPr/>
      <dgm:t>
        <a:bodyPr/>
        <a:lstStyle/>
        <a:p>
          <a:endParaRPr lang="tr-TR"/>
        </a:p>
      </dgm:t>
    </dgm:pt>
    <dgm:pt modelId="{5EBD0976-0BCC-4D06-8482-F0109CF9429D}">
      <dgm:prSet/>
      <dgm:spPr/>
      <dgm:t>
        <a:bodyPr/>
        <a:lstStyle/>
        <a:p>
          <a:pPr rtl="0"/>
          <a:r>
            <a:rPr lang="tr-TR" altLang="tr-TR" dirty="0" smtClean="0">
              <a:latin typeface="Palatino Linotype" pitchFamily="18" charset="0"/>
            </a:rPr>
            <a:t>(1) Kamu adına soruşturma ve kovuşturmayı gerektiren bir suçun işlendiğini </a:t>
          </a:r>
          <a:r>
            <a:rPr lang="tr-TR" altLang="tr-TR" u="sng" dirty="0" smtClean="0">
              <a:latin typeface="Palatino Linotype" pitchFamily="18" charset="0"/>
            </a:rPr>
            <a:t>göreviyle bağlantılı olarak öğrenip de yetkili makamlara bildirimde bulunmayı ihmal eden veya bu hususta gecikme gösteren kamu görevlisi</a:t>
          </a:r>
          <a:r>
            <a:rPr lang="tr-TR" altLang="tr-TR" dirty="0" smtClean="0">
              <a:latin typeface="Palatino Linotype" pitchFamily="18" charset="0"/>
            </a:rPr>
            <a:t>, altı aydan iki yıla kadar hapis cezası ile cezalandırılır. </a:t>
          </a:r>
          <a:endParaRPr lang="tr-TR" dirty="0"/>
        </a:p>
      </dgm:t>
    </dgm:pt>
    <dgm:pt modelId="{500E8C04-9D20-4E9F-8C38-61EEEE415FA1}" type="sibTrans" cxnId="{5DC40C06-9468-4DE5-8F6D-E51BFF92CF2C}">
      <dgm:prSet/>
      <dgm:spPr/>
      <dgm:t>
        <a:bodyPr/>
        <a:lstStyle/>
        <a:p>
          <a:endParaRPr lang="tr-TR"/>
        </a:p>
      </dgm:t>
    </dgm:pt>
    <dgm:pt modelId="{6091D0C5-7E8A-4C94-A892-E4454C976765}" type="parTrans" cxnId="{5DC40C06-9468-4DE5-8F6D-E51BFF92CF2C}">
      <dgm:prSet/>
      <dgm:spPr/>
      <dgm:t>
        <a:bodyPr/>
        <a:lstStyle/>
        <a:p>
          <a:endParaRPr lang="tr-TR"/>
        </a:p>
      </dgm:t>
    </dgm:pt>
    <dgm:pt modelId="{26AF6C56-08FA-41CE-BCEC-C7D084537ED1}" type="pres">
      <dgm:prSet presAssocID="{CEA275D1-AAD4-4C79-BAA1-6415AC82898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19EC2E-E75E-432A-896B-02DF6F942611}" type="pres">
      <dgm:prSet presAssocID="{A2969F37-E7BA-4032-AD46-0EDF41A79348}" presName="circle1" presStyleLbl="node1" presStyleIdx="0" presStyleCnt="3"/>
      <dgm:spPr/>
      <dgm:t>
        <a:bodyPr/>
        <a:lstStyle/>
        <a:p>
          <a:endParaRPr lang="tr-TR"/>
        </a:p>
      </dgm:t>
    </dgm:pt>
    <dgm:pt modelId="{297C3447-CE44-4F81-B7EE-E9AC500E8E56}" type="pres">
      <dgm:prSet presAssocID="{A2969F37-E7BA-4032-AD46-0EDF41A79348}" presName="space" presStyleCnt="0"/>
      <dgm:spPr/>
      <dgm:t>
        <a:bodyPr/>
        <a:lstStyle/>
        <a:p>
          <a:endParaRPr lang="tr-TR"/>
        </a:p>
      </dgm:t>
    </dgm:pt>
    <dgm:pt modelId="{4C8ACB69-569F-45A6-9C16-B0A57A6E9EB7}" type="pres">
      <dgm:prSet presAssocID="{A2969F37-E7BA-4032-AD46-0EDF41A79348}" presName="rect1" presStyleLbl="alignAcc1" presStyleIdx="0" presStyleCnt="3"/>
      <dgm:spPr/>
      <dgm:t>
        <a:bodyPr/>
        <a:lstStyle/>
        <a:p>
          <a:endParaRPr lang="tr-TR"/>
        </a:p>
      </dgm:t>
    </dgm:pt>
    <dgm:pt modelId="{9DEFD850-8900-4363-B188-6DDCB4A7D0CE}" type="pres">
      <dgm:prSet presAssocID="{5EBD0976-0BCC-4D06-8482-F0109CF9429D}" presName="vertSpace2" presStyleLbl="node1" presStyleIdx="0" presStyleCnt="3"/>
      <dgm:spPr/>
      <dgm:t>
        <a:bodyPr/>
        <a:lstStyle/>
        <a:p>
          <a:endParaRPr lang="tr-TR"/>
        </a:p>
      </dgm:t>
    </dgm:pt>
    <dgm:pt modelId="{2685C877-655C-454E-B8F0-0D666E267383}" type="pres">
      <dgm:prSet presAssocID="{5EBD0976-0BCC-4D06-8482-F0109CF9429D}" presName="circle2" presStyleLbl="node1" presStyleIdx="1" presStyleCnt="3"/>
      <dgm:spPr/>
      <dgm:t>
        <a:bodyPr/>
        <a:lstStyle/>
        <a:p>
          <a:endParaRPr lang="tr-TR"/>
        </a:p>
      </dgm:t>
    </dgm:pt>
    <dgm:pt modelId="{93DEF09A-D0B4-4BA8-9940-0F9B8EE806F9}" type="pres">
      <dgm:prSet presAssocID="{5EBD0976-0BCC-4D06-8482-F0109CF9429D}" presName="rect2" presStyleLbl="alignAcc1" presStyleIdx="1" presStyleCnt="3"/>
      <dgm:spPr/>
      <dgm:t>
        <a:bodyPr/>
        <a:lstStyle/>
        <a:p>
          <a:endParaRPr lang="tr-TR"/>
        </a:p>
      </dgm:t>
    </dgm:pt>
    <dgm:pt modelId="{4CF44DD5-97E0-4A24-A264-FE11CE6F4EE2}" type="pres">
      <dgm:prSet presAssocID="{C6B212B5-DAE9-4CC9-A760-55964BDEC82C}" presName="vertSpace3" presStyleLbl="node1" presStyleIdx="1" presStyleCnt="3"/>
      <dgm:spPr/>
      <dgm:t>
        <a:bodyPr/>
        <a:lstStyle/>
        <a:p>
          <a:endParaRPr lang="tr-TR"/>
        </a:p>
      </dgm:t>
    </dgm:pt>
    <dgm:pt modelId="{63A8C973-64A3-4337-9C91-76D96185846D}" type="pres">
      <dgm:prSet presAssocID="{C6B212B5-DAE9-4CC9-A760-55964BDEC82C}" presName="circle3" presStyleLbl="node1" presStyleIdx="2" presStyleCnt="3"/>
      <dgm:spPr/>
      <dgm:t>
        <a:bodyPr/>
        <a:lstStyle/>
        <a:p>
          <a:endParaRPr lang="tr-TR"/>
        </a:p>
      </dgm:t>
    </dgm:pt>
    <dgm:pt modelId="{43447AEA-B4EB-44A7-9C14-1DC95F57C718}" type="pres">
      <dgm:prSet presAssocID="{C6B212B5-DAE9-4CC9-A760-55964BDEC82C}" presName="rect3" presStyleLbl="alignAcc1" presStyleIdx="2" presStyleCnt="3"/>
      <dgm:spPr/>
      <dgm:t>
        <a:bodyPr/>
        <a:lstStyle/>
        <a:p>
          <a:endParaRPr lang="tr-TR"/>
        </a:p>
      </dgm:t>
    </dgm:pt>
    <dgm:pt modelId="{6F9886BE-D6C6-4873-BF5F-2713FA0F56D9}" type="pres">
      <dgm:prSet presAssocID="{A2969F37-E7BA-4032-AD46-0EDF41A79348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D7FFE7-0463-4EEF-8CA9-96ABC4098109}" type="pres">
      <dgm:prSet presAssocID="{5EBD0976-0BCC-4D06-8482-F0109CF9429D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63348E-F727-4DE0-BAB7-503BEB8E28A2}" type="pres">
      <dgm:prSet presAssocID="{C6B212B5-DAE9-4CC9-A760-55964BDEC82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43E57FA-AFEF-42FE-9E5E-81230F8AA382}" type="presOf" srcId="{5EBD0976-0BCC-4D06-8482-F0109CF9429D}" destId="{5AD7FFE7-0463-4EEF-8CA9-96ABC4098109}" srcOrd="1" destOrd="0" presId="urn:microsoft.com/office/officeart/2005/8/layout/target3"/>
    <dgm:cxn modelId="{C5949453-A2DE-4EA7-827C-A5CAE9160250}" type="presOf" srcId="{CEA275D1-AAD4-4C79-BAA1-6415AC828987}" destId="{26AF6C56-08FA-41CE-BCEC-C7D084537ED1}" srcOrd="0" destOrd="0" presId="urn:microsoft.com/office/officeart/2005/8/layout/target3"/>
    <dgm:cxn modelId="{22535E0E-E531-4C9B-8430-39059CAD996F}" type="presOf" srcId="{C6B212B5-DAE9-4CC9-A760-55964BDEC82C}" destId="{43447AEA-B4EB-44A7-9C14-1DC95F57C718}" srcOrd="0" destOrd="0" presId="urn:microsoft.com/office/officeart/2005/8/layout/target3"/>
    <dgm:cxn modelId="{8D0EBE06-7E63-4164-A7BA-F3FAFAA8F82C}" srcId="{CEA275D1-AAD4-4C79-BAA1-6415AC828987}" destId="{A2969F37-E7BA-4032-AD46-0EDF41A79348}" srcOrd="0" destOrd="0" parTransId="{37B36241-995E-4F90-8B68-BA150B2F5CDA}" sibTransId="{F051CB95-154E-4960-9B5D-8E48AEAA2638}"/>
    <dgm:cxn modelId="{CE8FFC32-3A59-44E5-942E-D2CCC5D50873}" type="presOf" srcId="{C6B212B5-DAE9-4CC9-A760-55964BDEC82C}" destId="{B463348E-F727-4DE0-BAB7-503BEB8E28A2}" srcOrd="1" destOrd="0" presId="urn:microsoft.com/office/officeart/2005/8/layout/target3"/>
    <dgm:cxn modelId="{56BFA943-8FD9-48E2-8CB0-18F178466BE3}" type="presOf" srcId="{5EBD0976-0BCC-4D06-8482-F0109CF9429D}" destId="{93DEF09A-D0B4-4BA8-9940-0F9B8EE806F9}" srcOrd="0" destOrd="0" presId="urn:microsoft.com/office/officeart/2005/8/layout/target3"/>
    <dgm:cxn modelId="{BDAACF6A-565C-4AB1-A0E4-9801A0CEBD37}" srcId="{CEA275D1-AAD4-4C79-BAA1-6415AC828987}" destId="{C6B212B5-DAE9-4CC9-A760-55964BDEC82C}" srcOrd="2" destOrd="0" parTransId="{D02AE90E-33EB-42E9-A3FC-A4A985532BE1}" sibTransId="{C2B8E498-0E37-45CB-8BBF-CC8593A4F626}"/>
    <dgm:cxn modelId="{5DC40C06-9468-4DE5-8F6D-E51BFF92CF2C}" srcId="{CEA275D1-AAD4-4C79-BAA1-6415AC828987}" destId="{5EBD0976-0BCC-4D06-8482-F0109CF9429D}" srcOrd="1" destOrd="0" parTransId="{6091D0C5-7E8A-4C94-A892-E4454C976765}" sibTransId="{500E8C04-9D20-4E9F-8C38-61EEEE415FA1}"/>
    <dgm:cxn modelId="{D99F9055-A438-4237-AA3C-235EF268FE4F}" type="presOf" srcId="{A2969F37-E7BA-4032-AD46-0EDF41A79348}" destId="{6F9886BE-D6C6-4873-BF5F-2713FA0F56D9}" srcOrd="1" destOrd="0" presId="urn:microsoft.com/office/officeart/2005/8/layout/target3"/>
    <dgm:cxn modelId="{BB4D0C53-BFDB-4E29-9C86-7BF64C0BA462}" type="presOf" srcId="{A2969F37-E7BA-4032-AD46-0EDF41A79348}" destId="{4C8ACB69-569F-45A6-9C16-B0A57A6E9EB7}" srcOrd="0" destOrd="0" presId="urn:microsoft.com/office/officeart/2005/8/layout/target3"/>
    <dgm:cxn modelId="{F9AB9EA1-0EBC-47AD-BC7A-D35B4014EDBF}" type="presParOf" srcId="{26AF6C56-08FA-41CE-BCEC-C7D084537ED1}" destId="{9619EC2E-E75E-432A-896B-02DF6F942611}" srcOrd="0" destOrd="0" presId="urn:microsoft.com/office/officeart/2005/8/layout/target3"/>
    <dgm:cxn modelId="{A7FA3515-1034-4331-8ED0-68D4BE22140F}" type="presParOf" srcId="{26AF6C56-08FA-41CE-BCEC-C7D084537ED1}" destId="{297C3447-CE44-4F81-B7EE-E9AC500E8E56}" srcOrd="1" destOrd="0" presId="urn:microsoft.com/office/officeart/2005/8/layout/target3"/>
    <dgm:cxn modelId="{DEC2DD07-112D-4655-AC5C-BBF04D711EFF}" type="presParOf" srcId="{26AF6C56-08FA-41CE-BCEC-C7D084537ED1}" destId="{4C8ACB69-569F-45A6-9C16-B0A57A6E9EB7}" srcOrd="2" destOrd="0" presId="urn:microsoft.com/office/officeart/2005/8/layout/target3"/>
    <dgm:cxn modelId="{F7C739C4-DC93-4C6F-A004-51EBF54D7AB2}" type="presParOf" srcId="{26AF6C56-08FA-41CE-BCEC-C7D084537ED1}" destId="{9DEFD850-8900-4363-B188-6DDCB4A7D0CE}" srcOrd="3" destOrd="0" presId="urn:microsoft.com/office/officeart/2005/8/layout/target3"/>
    <dgm:cxn modelId="{253ECBE7-7AA9-4285-AB4B-9F35AE266C86}" type="presParOf" srcId="{26AF6C56-08FA-41CE-BCEC-C7D084537ED1}" destId="{2685C877-655C-454E-B8F0-0D666E267383}" srcOrd="4" destOrd="0" presId="urn:microsoft.com/office/officeart/2005/8/layout/target3"/>
    <dgm:cxn modelId="{AF2E6804-3242-49BE-88B7-C5F0FCF4BFC1}" type="presParOf" srcId="{26AF6C56-08FA-41CE-BCEC-C7D084537ED1}" destId="{93DEF09A-D0B4-4BA8-9940-0F9B8EE806F9}" srcOrd="5" destOrd="0" presId="urn:microsoft.com/office/officeart/2005/8/layout/target3"/>
    <dgm:cxn modelId="{03B8E875-230A-4C6D-848B-52D2C2A2A8F1}" type="presParOf" srcId="{26AF6C56-08FA-41CE-BCEC-C7D084537ED1}" destId="{4CF44DD5-97E0-4A24-A264-FE11CE6F4EE2}" srcOrd="6" destOrd="0" presId="urn:microsoft.com/office/officeart/2005/8/layout/target3"/>
    <dgm:cxn modelId="{C10A4949-8B94-4FFA-A05F-A2C4D320E5A5}" type="presParOf" srcId="{26AF6C56-08FA-41CE-BCEC-C7D084537ED1}" destId="{63A8C973-64A3-4337-9C91-76D96185846D}" srcOrd="7" destOrd="0" presId="urn:microsoft.com/office/officeart/2005/8/layout/target3"/>
    <dgm:cxn modelId="{048ED0D2-CE8E-4291-89B9-0BEBCA0DBE93}" type="presParOf" srcId="{26AF6C56-08FA-41CE-BCEC-C7D084537ED1}" destId="{43447AEA-B4EB-44A7-9C14-1DC95F57C718}" srcOrd="8" destOrd="0" presId="urn:microsoft.com/office/officeart/2005/8/layout/target3"/>
    <dgm:cxn modelId="{23843394-FFE0-4C1A-AE82-73A8CE97EAF0}" type="presParOf" srcId="{26AF6C56-08FA-41CE-BCEC-C7D084537ED1}" destId="{6F9886BE-D6C6-4873-BF5F-2713FA0F56D9}" srcOrd="9" destOrd="0" presId="urn:microsoft.com/office/officeart/2005/8/layout/target3"/>
    <dgm:cxn modelId="{4575D28B-DEC2-496F-A8BF-388C45523055}" type="presParOf" srcId="{26AF6C56-08FA-41CE-BCEC-C7D084537ED1}" destId="{5AD7FFE7-0463-4EEF-8CA9-96ABC4098109}" srcOrd="10" destOrd="0" presId="urn:microsoft.com/office/officeart/2005/8/layout/target3"/>
    <dgm:cxn modelId="{00575641-FE36-4C85-AC15-21D34494F645}" type="presParOf" srcId="{26AF6C56-08FA-41CE-BCEC-C7D084537ED1}" destId="{B463348E-F727-4DE0-BAB7-503BEB8E28A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F99B4-9769-4AD9-B366-A55F3A86B647}">
      <dsp:nvSpPr>
        <dsp:cNvPr id="0" name=""/>
        <dsp:cNvSpPr/>
      </dsp:nvSpPr>
      <dsp:spPr>
        <a:xfrm>
          <a:off x="347385" y="2634"/>
          <a:ext cx="8720414" cy="1784337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chemeClr val="tx2"/>
              </a:solidFill>
            </a:rPr>
            <a:t>BİLDİRİM YÜKÜMLÜLÜĞÜ</a:t>
          </a:r>
        </a:p>
      </dsp:txBody>
      <dsp:txXfrm>
        <a:off x="399646" y="54895"/>
        <a:ext cx="8615892" cy="1679815"/>
      </dsp:txXfrm>
    </dsp:sp>
    <dsp:sp modelId="{B3D65655-183A-47C6-B1E4-1C7B75E1647D}">
      <dsp:nvSpPr>
        <dsp:cNvPr id="0" name=""/>
        <dsp:cNvSpPr/>
      </dsp:nvSpPr>
      <dsp:spPr>
        <a:xfrm>
          <a:off x="1219426" y="1786972"/>
          <a:ext cx="730638" cy="1340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198"/>
              </a:lnTo>
              <a:lnTo>
                <a:pt x="730638" y="13401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875694-A60A-49F3-BCFD-2CA0987E6FC8}">
      <dsp:nvSpPr>
        <dsp:cNvPr id="0" name=""/>
        <dsp:cNvSpPr/>
      </dsp:nvSpPr>
      <dsp:spPr>
        <a:xfrm>
          <a:off x="1950064" y="2235001"/>
          <a:ext cx="5865503" cy="1784337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2"/>
              </a:solidFill>
            </a:rPr>
            <a:t>Suçu bildirme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>
              <a:solidFill>
                <a:schemeClr val="tx2"/>
              </a:solidFill>
            </a:rPr>
            <a:t>TCK 278., 279., 280. maddeler   </a:t>
          </a:r>
          <a:endParaRPr lang="tr-TR" sz="2400" b="0" kern="1200" dirty="0">
            <a:solidFill>
              <a:schemeClr val="tx2"/>
            </a:solidFill>
          </a:endParaRPr>
        </a:p>
      </dsp:txBody>
      <dsp:txXfrm>
        <a:off x="2002325" y="2287262"/>
        <a:ext cx="5760981" cy="1679815"/>
      </dsp:txXfrm>
    </dsp:sp>
    <dsp:sp modelId="{A997C40A-1BAB-4766-8D10-D4E8FFBEF3E3}">
      <dsp:nvSpPr>
        <dsp:cNvPr id="0" name=""/>
        <dsp:cNvSpPr/>
      </dsp:nvSpPr>
      <dsp:spPr>
        <a:xfrm>
          <a:off x="1219426" y="1786972"/>
          <a:ext cx="698348" cy="3796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6249"/>
              </a:lnTo>
              <a:lnTo>
                <a:pt x="698348" y="3796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32795-E7B1-4334-AECA-8EA6587515ED}">
      <dsp:nvSpPr>
        <dsp:cNvPr id="0" name=""/>
        <dsp:cNvSpPr/>
      </dsp:nvSpPr>
      <dsp:spPr>
        <a:xfrm>
          <a:off x="1917775" y="4463996"/>
          <a:ext cx="5877722" cy="223845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2"/>
              </a:solidFill>
            </a:rPr>
            <a:t>Korunma gereksinimini bildirme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>
              <a:solidFill>
                <a:schemeClr val="accent1">
                  <a:lumMod val="50000"/>
                </a:schemeClr>
              </a:solidFill>
            </a:rPr>
            <a:t>TCK  98. madde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>
              <a:solidFill>
                <a:schemeClr val="accent1">
                  <a:lumMod val="50000"/>
                </a:schemeClr>
              </a:solidFill>
            </a:rPr>
            <a:t>SHÇEK  Kanunu 21. madde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>
              <a:solidFill>
                <a:schemeClr val="accent1">
                  <a:lumMod val="50000"/>
                </a:schemeClr>
              </a:solidFill>
            </a:rPr>
            <a:t>Çocuk Koruma Kanunu 6. madde</a:t>
          </a:r>
          <a:endParaRPr lang="tr-TR" sz="2400" b="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983337" y="4529558"/>
        <a:ext cx="5746598" cy="21073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60276-75DB-41BC-87DC-FFEC40176C8D}">
      <dsp:nvSpPr>
        <dsp:cNvPr id="0" name=""/>
        <dsp:cNvSpPr/>
      </dsp:nvSpPr>
      <dsp:spPr>
        <a:xfrm>
          <a:off x="7520" y="0"/>
          <a:ext cx="7689814" cy="3121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TCK Madde 278 – </a:t>
          </a:r>
          <a:br>
            <a:rPr lang="tr-TR" sz="1600" b="1" kern="1200" dirty="0" smtClean="0"/>
          </a:br>
          <a:r>
            <a:rPr lang="tr-TR" sz="1600" b="1" kern="1200" dirty="0" smtClean="0"/>
            <a:t>	(1) İşlenmekte olan bir suçu yetkili makamlara bildirmeyen kişi, bir yıla kadar hapis cezası ile cezalandırılır.</a:t>
          </a:r>
          <a:br>
            <a:rPr lang="tr-TR" sz="1600" b="1" kern="1200" dirty="0" smtClean="0"/>
          </a:br>
          <a:r>
            <a:rPr lang="tr-TR" sz="1600" b="1" kern="1200" dirty="0" smtClean="0"/>
            <a:t/>
          </a:r>
          <a:br>
            <a:rPr lang="tr-TR" sz="1600" b="1" kern="1200" dirty="0" smtClean="0"/>
          </a:br>
          <a:r>
            <a:rPr lang="tr-TR" sz="1600" b="1" kern="1200" dirty="0" smtClean="0"/>
            <a:t>	(2) İşlenmiş olmakla birlikte, sebebiyet verdiği neticelerin sınırlandırılması hâlen mümkün bulunan bir suçu yetkili makamlara bildirmeyen kişi, yukarıdaki fıkra hükmüne göre cezalandırılır.</a:t>
          </a:r>
          <a:br>
            <a:rPr lang="tr-TR" sz="1600" b="1" kern="1200" dirty="0" smtClean="0"/>
          </a:br>
          <a:r>
            <a:rPr lang="tr-TR" sz="1600" b="1" kern="1200" dirty="0" smtClean="0"/>
            <a:t/>
          </a:r>
          <a:br>
            <a:rPr lang="tr-TR" sz="1600" b="1" kern="1200" dirty="0" smtClean="0"/>
          </a:br>
          <a:r>
            <a:rPr lang="tr-TR" sz="1600" b="1" kern="1200" dirty="0" smtClean="0"/>
            <a:t>	(3) Mağdurun </a:t>
          </a:r>
          <a:r>
            <a:rPr lang="tr-TR" sz="1600" b="1" kern="1200" dirty="0" err="1" smtClean="0"/>
            <a:t>onbeş</a:t>
          </a:r>
          <a:r>
            <a:rPr lang="tr-TR" sz="1600" b="1" kern="1200" dirty="0" smtClean="0"/>
            <a:t> yaşını bitirmemiş bir çocuk, bedensel veya ruhsal bakımdan özürlü olan ya da hamileliği nedeniyle kendisini savunamayacak durumda bulunan kimse olması hâlinde, yukarıdaki fıkralara göre verilecek ceza, yarı oranında artırılır. </a:t>
          </a:r>
          <a:r>
            <a:rPr lang="tr-TR" sz="1500" kern="1200" dirty="0" smtClean="0"/>
            <a:t/>
          </a:r>
          <a:br>
            <a:rPr lang="tr-TR" sz="1500" kern="1200" dirty="0" smtClean="0"/>
          </a:br>
          <a:endParaRPr lang="tr-TR" sz="1500" kern="1200" dirty="0"/>
        </a:p>
      </dsp:txBody>
      <dsp:txXfrm>
        <a:off x="98945" y="91425"/>
        <a:ext cx="7506964" cy="29386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9EC2E-E75E-432A-896B-02DF6F942611}">
      <dsp:nvSpPr>
        <dsp:cNvPr id="0" name=""/>
        <dsp:cNvSpPr/>
      </dsp:nvSpPr>
      <dsp:spPr>
        <a:xfrm>
          <a:off x="0" y="555624"/>
          <a:ext cx="5486400" cy="548640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ACB69-569F-45A6-9C16-B0A57A6E9EB7}">
      <dsp:nvSpPr>
        <dsp:cNvPr id="0" name=""/>
        <dsp:cNvSpPr/>
      </dsp:nvSpPr>
      <dsp:spPr>
        <a:xfrm>
          <a:off x="2743200" y="555624"/>
          <a:ext cx="6400799" cy="548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800" b="1" kern="1200" dirty="0" smtClean="0">
              <a:latin typeface="Palatino Linotype" pitchFamily="18" charset="0"/>
            </a:rPr>
            <a:t>Kamu Görevlisinin Suçu Bildirim Yükümlülüğü - </a:t>
          </a:r>
          <a:r>
            <a:rPr lang="tr-TR" altLang="tr-TR" sz="2800" b="1" kern="1200" dirty="0" smtClean="0">
              <a:latin typeface="Palatino Linotype" pitchFamily="18" charset="0"/>
            </a:rPr>
            <a:t>TCK  Madde 279 </a:t>
          </a:r>
          <a:endParaRPr lang="tr-TR" sz="2800" kern="1200" dirty="0"/>
        </a:p>
      </dsp:txBody>
      <dsp:txXfrm>
        <a:off x="2743200" y="555624"/>
        <a:ext cx="6400799" cy="1645923"/>
      </dsp:txXfrm>
    </dsp:sp>
    <dsp:sp modelId="{2685C877-655C-454E-B8F0-0D666E267383}">
      <dsp:nvSpPr>
        <dsp:cNvPr id="0" name=""/>
        <dsp:cNvSpPr/>
      </dsp:nvSpPr>
      <dsp:spPr>
        <a:xfrm>
          <a:off x="960121" y="2201548"/>
          <a:ext cx="3566156" cy="356615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DEF09A-D0B4-4BA8-9940-0F9B8EE806F9}">
      <dsp:nvSpPr>
        <dsp:cNvPr id="0" name=""/>
        <dsp:cNvSpPr/>
      </dsp:nvSpPr>
      <dsp:spPr>
        <a:xfrm>
          <a:off x="2743200" y="2201548"/>
          <a:ext cx="6400799" cy="35661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900" kern="1200" dirty="0" smtClean="0">
              <a:latin typeface="Palatino Linotype" pitchFamily="18" charset="0"/>
            </a:rPr>
            <a:t>(1) Kamu adına soruşturma ve kovuşturmayı gerektiren bir suçun işlendiğini </a:t>
          </a:r>
          <a:r>
            <a:rPr lang="tr-TR" altLang="tr-TR" sz="1900" u="sng" kern="1200" dirty="0" smtClean="0">
              <a:latin typeface="Palatino Linotype" pitchFamily="18" charset="0"/>
            </a:rPr>
            <a:t>göreviyle bağlantılı olarak öğrenip de yetkili makamlara bildirimde bulunmayı ihmal eden veya bu hususta gecikme gösteren kamu görevlisi</a:t>
          </a:r>
          <a:r>
            <a:rPr lang="tr-TR" altLang="tr-TR" sz="1900" kern="1200" dirty="0" smtClean="0">
              <a:latin typeface="Palatino Linotype" pitchFamily="18" charset="0"/>
            </a:rPr>
            <a:t>, altı aydan iki yıla kadar hapis cezası ile cezalandırılır. </a:t>
          </a:r>
          <a:endParaRPr lang="tr-TR" sz="1900" kern="1200" dirty="0"/>
        </a:p>
      </dsp:txBody>
      <dsp:txXfrm>
        <a:off x="2743200" y="2201548"/>
        <a:ext cx="6400799" cy="1645918"/>
      </dsp:txXfrm>
    </dsp:sp>
    <dsp:sp modelId="{63A8C973-64A3-4337-9C91-76D96185846D}">
      <dsp:nvSpPr>
        <dsp:cNvPr id="0" name=""/>
        <dsp:cNvSpPr/>
      </dsp:nvSpPr>
      <dsp:spPr>
        <a:xfrm>
          <a:off x="1920240" y="3847466"/>
          <a:ext cx="1645918" cy="164591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447AEA-B4EB-44A7-9C14-1DC95F57C718}">
      <dsp:nvSpPr>
        <dsp:cNvPr id="0" name=""/>
        <dsp:cNvSpPr/>
      </dsp:nvSpPr>
      <dsp:spPr>
        <a:xfrm>
          <a:off x="2743200" y="3847466"/>
          <a:ext cx="6400799" cy="16459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900" kern="1200" dirty="0" smtClean="0">
              <a:latin typeface="Palatino Linotype" pitchFamily="18" charset="0"/>
            </a:rPr>
            <a:t>(2) Suçun, adlî kolluk görevini yapan kişi tarafından işlenmesi hâlinde, yukarıdaki fıkraya göre verilecek ceza yarı oranında artırılır. </a:t>
          </a:r>
          <a:endParaRPr lang="tr-TR" sz="1900" kern="1200" dirty="0"/>
        </a:p>
      </dsp:txBody>
      <dsp:txXfrm>
        <a:off x="2743200" y="3847466"/>
        <a:ext cx="6400799" cy="1645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FF4EE-63B9-446D-AC96-17FFCB2B0A6C}" type="datetimeFigureOut">
              <a:rPr lang="tr-TR" smtClean="0"/>
              <a:pPr/>
              <a:t>04.10.2017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8E6F7-2B3C-4315-9328-F4BD54A2123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058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BE3A0-7C19-4AD2-9217-2B2BC79ED414}" type="datetimeFigureOut">
              <a:rPr lang="tr-TR" smtClean="0"/>
              <a:pPr/>
              <a:t>04.10.2017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989B8-EED7-4E6C-8D8D-59D35B2D16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376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5A678-3F81-475D-B10D-8FEBDD797265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5A0D3-F6B5-4A77-94A4-22396070F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D4E4E-005E-45BC-9D16-5D8DC41B0582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EDC8C-7284-4828-B792-7A06D0C78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4D26C-2D1B-412B-801B-FE950B9047CE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0392E-28B5-4838-A25D-299D37248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BFE44-AC36-4853-87BA-4376CC930404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E4CB0-4F93-4ECA-9226-27EE62129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F7FCA-257A-418E-A709-3FF7E42A576E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33FB0-205C-4590-859F-7F115C8A5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0948C-1050-477C-8356-1D55169946A8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D427-390C-4698-8809-CA19BCE49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E4223-3E65-4784-9B86-29D0C2D3A3E1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D20CD-48FC-423D-A397-E800EF1B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0EFA4-F30D-4BE6-A7DF-4EDBBCE2427D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D81EE-2A81-40F3-8335-488DA5AEB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0672A-63E9-4683-A366-711E4480589C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140C7-F053-4F22-9675-5762B1EE0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D9D78-C5F5-49C2-9849-B127EDAE4AE4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63B34-8641-46B0-B639-675C7A8B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656AD-9C3D-4F3C-9A24-D20E7371AF6B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9D7A4-6A1E-4F4C-A9C1-BBF7992AA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006E8D-D272-4060-93B1-1C0891C46550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E3CF15-F661-4D1C-B228-32CFA14FB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DAT\Desktop\Resim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06514"/>
            <a:ext cx="5562600" cy="1169551"/>
          </a:xfrm>
          <a:prstGeom prst="rect">
            <a:avLst/>
          </a:prstGeom>
          <a:solidFill>
            <a:srgbClr val="0D364B"/>
          </a:solidFill>
          <a:ln>
            <a:solidFill>
              <a:srgbClr val="0D364B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500" b="1" dirty="0"/>
              <a:t>1. DOKUNMA OLMAKSIZIN YAPILAN İSTİSMAR</a:t>
            </a:r>
          </a:p>
        </p:txBody>
      </p:sp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304800" y="1676400"/>
            <a:ext cx="5257800" cy="4832350"/>
          </a:xfrm>
          <a:prstGeom prst="rect">
            <a:avLst/>
          </a:prstGeom>
          <a:noFill/>
          <a:ln w="114300" cmpd="thinThick">
            <a:solidFill>
              <a:srgbClr val="8E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 b="1" dirty="0">
                <a:solidFill>
                  <a:srgbClr val="000099"/>
                </a:solidFill>
                <a:latin typeface="Calibri" pitchFamily="34" charset="0"/>
              </a:rPr>
              <a:t>Cinsel konularda konuşup</a:t>
            </a:r>
            <a:r>
              <a:rPr lang="tr-TR" sz="2800" b="1" dirty="0" smtClean="0">
                <a:solidFill>
                  <a:srgbClr val="000099"/>
                </a:solidFill>
                <a:latin typeface="Calibri" pitchFamily="34" charset="0"/>
              </a:rPr>
              <a:t>, çocuğu şaşırtmak, </a:t>
            </a:r>
            <a:r>
              <a:rPr lang="tr-TR" sz="2800" b="1" dirty="0">
                <a:solidFill>
                  <a:srgbClr val="000099"/>
                </a:solidFill>
                <a:latin typeface="Calibri" pitchFamily="34" charset="0"/>
              </a:rPr>
              <a:t>onda korku, bunalım, huzursuzluk yaratmak bu kapsamda ele alınmaktadır. </a:t>
            </a:r>
            <a:r>
              <a:rPr lang="tr-TR" sz="2800" b="1" dirty="0">
                <a:latin typeface="Calibri" pitchFamily="34" charset="0"/>
              </a:rPr>
              <a:t>Açık saçık telefon konuşmaları, teşhirciler, röntgenciler doğrudan bir tehlike oluşturmasalar da yarattıkları korku ve huzursuzluklarla çocuğa zarar vererek  onu istismar etmiş olmaktadırlar. </a:t>
            </a:r>
          </a:p>
        </p:txBody>
      </p:sp>
      <p:pic>
        <p:nvPicPr>
          <p:cNvPr id="18438" name="Picture 3" descr="D:\Belgelerim\Resimlerim\SUNU RESİMLERİ\YAZISIZ RESİMLER\KAYGI-ŞİDDET-KORKU\KAYGI\42-184280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4375" y="1676400"/>
            <a:ext cx="30448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06514"/>
            <a:ext cx="5562600" cy="1169551"/>
          </a:xfrm>
          <a:prstGeom prst="rect">
            <a:avLst/>
          </a:prstGeom>
          <a:solidFill>
            <a:srgbClr val="0D364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500" b="1" dirty="0"/>
              <a:t>3. ŞİDDET KULLANARAK YAPILAN İSTİSMAR</a:t>
            </a:r>
          </a:p>
        </p:txBody>
      </p:sp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304800" y="1676400"/>
            <a:ext cx="5257800" cy="4832092"/>
          </a:xfrm>
          <a:prstGeom prst="rect">
            <a:avLst/>
          </a:prstGeom>
          <a:noFill/>
          <a:ln w="114300" cmpd="thinThick">
            <a:solidFill>
              <a:srgbClr val="8E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 b="1" dirty="0">
                <a:latin typeface="Calibri" pitchFamily="34" charset="0"/>
              </a:rPr>
              <a:t>Şiddet kullanılarak cinsel amaçla çocuğa dokunulduğunda üçüncü grup cinsel istismar söz konusu olmaktadır</a:t>
            </a:r>
            <a:r>
              <a:rPr lang="tr-TR" sz="2800" b="1" dirty="0" smtClean="0">
                <a:latin typeface="Calibri" pitchFamily="34" charset="0"/>
              </a:rPr>
              <a:t>. Şiddet </a:t>
            </a:r>
            <a:r>
              <a:rPr lang="tr-TR" sz="2800" b="1" dirty="0">
                <a:latin typeface="Calibri" pitchFamily="34" charset="0"/>
              </a:rPr>
              <a:t>kullanılarak yapılan istismar içinde </a:t>
            </a:r>
            <a:r>
              <a:rPr lang="tr-TR" sz="2800" b="1" dirty="0" smtClean="0">
                <a:latin typeface="Calibri" pitchFamily="34" charset="0"/>
              </a:rPr>
              <a:t>tecavüz ve öldürme de </a:t>
            </a:r>
            <a:r>
              <a:rPr lang="tr-TR" sz="2800" b="1" dirty="0">
                <a:latin typeface="Calibri" pitchFamily="34" charset="0"/>
              </a:rPr>
              <a:t>yer almaktadır. Çocukta yaşam boyu sürebilecek ve tedavi gerektirecek bir zedelenme oluşturmakta ve hemen </a:t>
            </a:r>
            <a:r>
              <a:rPr lang="tr-TR" sz="2800" b="1" dirty="0" smtClean="0">
                <a:latin typeface="Calibri" pitchFamily="34" charset="0"/>
              </a:rPr>
              <a:t>müdahale </a:t>
            </a:r>
            <a:r>
              <a:rPr lang="tr-TR" sz="2800" b="1" dirty="0">
                <a:latin typeface="Calibri" pitchFamily="34" charset="0"/>
              </a:rPr>
              <a:t>gerektirmektedir.</a:t>
            </a:r>
          </a:p>
        </p:txBody>
      </p:sp>
      <p:pic>
        <p:nvPicPr>
          <p:cNvPr id="20486" name="Picture 3" descr="D:\Belgelerim\Resimlerim\SUNU RESİMLERİ\YAZISIZ RESİMLER\CLİPARTLAR\dele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2098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8600"/>
            <a:ext cx="7086600" cy="1477328"/>
          </a:xfrm>
          <a:prstGeom prst="rect">
            <a:avLst/>
          </a:prstGeom>
          <a:solidFill>
            <a:srgbClr val="0D364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500" b="1" dirty="0"/>
              <a:t>CİNSEL İSTİSMAR İLE İLGİLİ DOĞRULAR VE YANLIŞLAR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800" y="1981200"/>
            <a:ext cx="4800600" cy="1169551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7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NELERDİR ?</a:t>
            </a:r>
          </a:p>
        </p:txBody>
      </p:sp>
      <p:pic>
        <p:nvPicPr>
          <p:cNvPr id="21510" name="Picture 2" descr="D:\Belgelerim\Resimlerim\SUNU RESİMLERİ\Kopyası 42-15315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200400"/>
            <a:ext cx="345440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28600" y="381000"/>
            <a:ext cx="6553200" cy="954088"/>
          </a:xfrm>
          <a:prstGeom prst="rect">
            <a:avLst/>
          </a:prstGeom>
          <a:ln w="57150">
            <a:solidFill>
              <a:srgbClr val="0D3F15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r>
              <a:rPr lang="tr-TR" sz="2800" b="1">
                <a:solidFill>
                  <a:schemeClr val="tx1"/>
                </a:solidFill>
                <a:cs typeface="Times New Roman" pitchFamily="18" charset="0"/>
              </a:rPr>
              <a:t>Çocuğu istismar eden kişi her zaman yabancı biridir. </a:t>
            </a:r>
            <a:r>
              <a:rPr lang="tr-TR" sz="2800" b="1">
                <a:solidFill>
                  <a:srgbClr val="FF0000"/>
                </a:solidFill>
                <a:cs typeface="Times New Roman" pitchFamily="18" charset="0"/>
              </a:rPr>
              <a:t>YANLIŞ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5092700"/>
            <a:ext cx="6553200" cy="1384300"/>
          </a:xfrm>
          <a:prstGeom prst="rect">
            <a:avLst/>
          </a:prstGeom>
          <a:ln w="57150">
            <a:solidFill>
              <a:srgbClr val="0D3F1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 err="1" smtClean="0"/>
              <a:t>Sosyo</a:t>
            </a:r>
            <a:r>
              <a:rPr lang="tr-TR" sz="2800" b="1" dirty="0" smtClean="0"/>
              <a:t>-ekonomik </a:t>
            </a:r>
            <a:r>
              <a:rPr lang="tr-TR" sz="2800" b="1" dirty="0"/>
              <a:t>ve eğitim düzeyi iyi ailelerde de istismar olabilir.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solidFill>
                  <a:srgbClr val="0000CC"/>
                </a:solidFill>
              </a:rPr>
              <a:t>DOĞRU 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0" y="1865313"/>
            <a:ext cx="6553200" cy="954087"/>
          </a:xfrm>
          <a:prstGeom prst="rect">
            <a:avLst/>
          </a:prstGeom>
          <a:ln w="57150">
            <a:solidFill>
              <a:srgbClr val="0D3F15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/>
            <a:r>
              <a:rPr lang="tr-TR" sz="2800" b="1">
                <a:solidFill>
                  <a:schemeClr val="tx1"/>
                </a:solidFill>
                <a:cs typeface="Times New Roman" pitchFamily="18" charset="0"/>
              </a:rPr>
              <a:t>Aile içinden, o çocuğu tanıyan bir kişi  olabilir. </a:t>
            </a:r>
            <a:r>
              <a:rPr lang="tr-TR" sz="2800" b="1">
                <a:solidFill>
                  <a:srgbClr val="0000CC"/>
                </a:solidFill>
                <a:cs typeface="Times New Roman" pitchFamily="18" charset="0"/>
              </a:rPr>
              <a:t>DOĞRU</a:t>
            </a:r>
            <a:endParaRPr lang="tr-TR" sz="2800" b="1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492500"/>
            <a:ext cx="6553200" cy="1384300"/>
          </a:xfrm>
          <a:prstGeom prst="rect">
            <a:avLst/>
          </a:prstGeom>
          <a:ln w="57150">
            <a:solidFill>
              <a:srgbClr val="0D3F1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/>
              <a:t>Hangi anne- babanın istismar yapıp yapmadığını bilmek mümkündür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solidFill>
                  <a:srgbClr val="FF0000"/>
                </a:solidFill>
              </a:rPr>
              <a:t>YANLIŞ</a:t>
            </a:r>
          </a:p>
        </p:txBody>
      </p:sp>
      <p:pic>
        <p:nvPicPr>
          <p:cNvPr id="22534" name="Picture 2" descr="D:\Belgelerim\Çalışma Dosyası\SUNU ÇALIŞMA\Cinsel İstismar\button-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3" descr="D:\Belgelerim\Çalışma Dosyası\SUNU ÇALIŞMA\Cinsel İstismar\button-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581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4" descr="D:\Belgelerim\Çalışma Dosyası\SUNU ÇALIŞMA\Cinsel İstismar\button-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82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5" descr="D:\Belgelerim\Çalışma Dosyası\SUNU ÇALIŞMA\Cinsel İstismar\button-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1816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8600" y="457200"/>
            <a:ext cx="6553200" cy="523875"/>
          </a:xfrm>
          <a:prstGeom prst="rect">
            <a:avLst/>
          </a:prstGeom>
          <a:ln w="57150">
            <a:solidFill>
              <a:srgbClr val="0D3F15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tr-TR" sz="2800" b="1" dirty="0"/>
              <a:t>Her istismar çok zararlı değildir. </a:t>
            </a:r>
            <a:r>
              <a:rPr lang="tr-TR" sz="2800" b="1" dirty="0">
                <a:solidFill>
                  <a:srgbClr val="FF0000"/>
                </a:solidFill>
              </a:rPr>
              <a:t>YANLIŞ</a:t>
            </a:r>
            <a:endParaRPr lang="tr-TR" sz="2800" b="1" dirty="0">
              <a:solidFill>
                <a:srgbClr val="FF0000"/>
              </a:solidFill>
              <a:ea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28600" y="3962400"/>
            <a:ext cx="6629400" cy="954088"/>
          </a:xfrm>
          <a:prstGeom prst="rect">
            <a:avLst/>
          </a:prstGeom>
          <a:ln w="57150">
            <a:solidFill>
              <a:srgbClr val="0D3F15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r>
              <a:rPr lang="tr-TR" sz="2800" b="1" dirty="0">
                <a:solidFill>
                  <a:schemeClr val="tx1"/>
                </a:solidFill>
                <a:cs typeface="Times New Roman" pitchFamily="18" charset="0"/>
              </a:rPr>
              <a:t>Çocuğuna istismar uygulayan anne- baba çocuğunu sevmiyordur. </a:t>
            </a:r>
            <a:r>
              <a:rPr lang="tr-TR" sz="2800" b="1" dirty="0">
                <a:solidFill>
                  <a:srgbClr val="FF0000"/>
                </a:solidFill>
                <a:cs typeface="Times New Roman" pitchFamily="18" charset="0"/>
              </a:rPr>
              <a:t>YANLIŞ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" y="5446713"/>
            <a:ext cx="6553200" cy="954107"/>
          </a:xfrm>
          <a:prstGeom prst="rect">
            <a:avLst/>
          </a:prstGeom>
          <a:ln w="57150">
            <a:solidFill>
              <a:srgbClr val="0D3F15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/>
            <a:r>
              <a:rPr lang="tr-TR" sz="2800" b="1" dirty="0" smtClean="0">
                <a:solidFill>
                  <a:schemeClr val="tx1"/>
                </a:solidFill>
                <a:cs typeface="Times New Roman" pitchFamily="18" charset="0"/>
              </a:rPr>
              <a:t>Çocuğunu seven anne babalarda istismar edebilir.  </a:t>
            </a:r>
            <a:r>
              <a:rPr lang="tr-TR" sz="2800" b="1" dirty="0">
                <a:solidFill>
                  <a:srgbClr val="0000CC"/>
                </a:solidFill>
                <a:cs typeface="Times New Roman" pitchFamily="18" charset="0"/>
              </a:rPr>
              <a:t>DOĞRU</a:t>
            </a:r>
            <a:endParaRPr lang="tr-TR" sz="2800" b="1" dirty="0">
              <a:solidFill>
                <a:srgbClr val="0000CC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1676400"/>
            <a:ext cx="6553200" cy="954088"/>
          </a:xfrm>
          <a:prstGeom prst="rect">
            <a:avLst/>
          </a:prstGeom>
          <a:ln w="57150">
            <a:solidFill>
              <a:srgbClr val="0D3F15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/>
            <a:r>
              <a:rPr lang="tr-TR" sz="2800" b="1">
                <a:solidFill>
                  <a:schemeClr val="tx1"/>
                </a:solidFill>
                <a:cs typeface="Times New Roman" pitchFamily="18" charset="0"/>
              </a:rPr>
              <a:t>Bu nedenle de  istismar vakalarının tedavisi önemlidir. </a:t>
            </a:r>
            <a:r>
              <a:rPr lang="tr-TR" sz="2800" b="1">
                <a:solidFill>
                  <a:srgbClr val="0000CC"/>
                </a:solidFill>
                <a:cs typeface="Times New Roman" pitchFamily="18" charset="0"/>
              </a:rPr>
              <a:t>DOĞRU</a:t>
            </a:r>
            <a:endParaRPr lang="tr-TR" sz="2800" b="1">
              <a:solidFill>
                <a:srgbClr val="0000CC"/>
              </a:solidFill>
            </a:endParaRPr>
          </a:p>
        </p:txBody>
      </p:sp>
      <p:pic>
        <p:nvPicPr>
          <p:cNvPr id="23558" name="Picture 2" descr="D:\Belgelerim\Çalışma Dosyası\SUNU ÇALIŞMA\Cinsel İstismar\button-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52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3" descr="D:\Belgelerim\Çalışma Dosyası\SUNU ÇALIŞMA\Cinsel İstismar\button-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810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4" descr="D:\Belgelerim\Çalışma Dosyası\SUNU ÇALIŞMA\Cinsel İstismar\button-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334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5" descr="D:\Belgelerim\Çalışma Dosyası\SUNU ÇALIŞMA\Cinsel İstismar\button-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600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1000" y="520700"/>
            <a:ext cx="5953125" cy="522288"/>
          </a:xfrm>
          <a:prstGeom prst="rect">
            <a:avLst/>
          </a:prstGeom>
          <a:ln w="57150">
            <a:solidFill>
              <a:srgbClr val="0D3F15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/>
            <a:r>
              <a:rPr lang="tr-TR" sz="2800" b="1">
                <a:solidFill>
                  <a:schemeClr val="tx1"/>
                </a:solidFill>
                <a:cs typeface="Times New Roman" pitchFamily="18" charset="0"/>
              </a:rPr>
              <a:t>Tüm istismar edenler erkektir . </a:t>
            </a:r>
            <a:r>
              <a:rPr lang="tr-TR" sz="2800" b="1">
                <a:solidFill>
                  <a:srgbClr val="FF0000"/>
                </a:solidFill>
                <a:cs typeface="Times New Roman" pitchFamily="18" charset="0"/>
              </a:rPr>
              <a:t>YANLIŞ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3770313"/>
            <a:ext cx="5943600" cy="954087"/>
          </a:xfrm>
          <a:prstGeom prst="rect">
            <a:avLst/>
          </a:prstGeom>
          <a:ln w="57150">
            <a:solidFill>
              <a:srgbClr val="0D3F15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/>
            <a:r>
              <a:rPr lang="tr-TR" sz="2800" b="1">
                <a:solidFill>
                  <a:schemeClr val="tx1"/>
                </a:solidFill>
                <a:cs typeface="Times New Roman" pitchFamily="18" charset="0"/>
              </a:rPr>
              <a:t>Sadece kız çocukları cinsel istismara uğrar. </a:t>
            </a:r>
            <a:r>
              <a:rPr lang="tr-TR" sz="2800" b="1">
                <a:solidFill>
                  <a:srgbClr val="FF0000"/>
                </a:solidFill>
                <a:cs typeface="Times New Roman" pitchFamily="18" charset="0"/>
              </a:rPr>
              <a:t>YANLIŞ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1990725"/>
            <a:ext cx="5943600" cy="523875"/>
          </a:xfrm>
          <a:prstGeom prst="rect">
            <a:avLst/>
          </a:prstGeom>
          <a:ln w="57150">
            <a:solidFill>
              <a:srgbClr val="0D3F15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/>
            <a:r>
              <a:rPr lang="tr-TR" sz="2800" b="1">
                <a:solidFill>
                  <a:schemeClr val="tx1"/>
                </a:solidFill>
                <a:cs typeface="Times New Roman" pitchFamily="18" charset="0"/>
              </a:rPr>
              <a:t>Kadınlar da istismar edebilir. </a:t>
            </a:r>
            <a:r>
              <a:rPr lang="tr-TR" sz="2800" b="1">
                <a:solidFill>
                  <a:srgbClr val="0000CC"/>
                </a:solidFill>
                <a:cs typeface="Times New Roman" pitchFamily="18" charset="0"/>
              </a:rPr>
              <a:t>DOĞRU</a:t>
            </a:r>
            <a:endParaRPr lang="tr-TR" sz="2800" b="1">
              <a:solidFill>
                <a:srgbClr val="0000CC"/>
              </a:solidFill>
            </a:endParaRPr>
          </a:p>
        </p:txBody>
      </p:sp>
      <p:pic>
        <p:nvPicPr>
          <p:cNvPr id="24581" name="Picture 2" descr="D:\Belgelerim\Çalışma Dosyası\SUNU ÇALIŞMA\Cinsel İstismar\button-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52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3" descr="D:\Belgelerim\Çalışma Dosyası\SUNU ÇALIŞMA\Cinsel İstismar\button-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676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5257800"/>
            <a:ext cx="5943600" cy="954088"/>
          </a:xfrm>
          <a:prstGeom prst="rect">
            <a:avLst/>
          </a:prstGeom>
          <a:ln w="57150">
            <a:solidFill>
              <a:srgbClr val="0D3F15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/>
            <a:r>
              <a:rPr lang="tr-TR" sz="2800" b="1">
                <a:solidFill>
                  <a:schemeClr val="tx1"/>
                </a:solidFill>
                <a:cs typeface="Times New Roman" pitchFamily="18" charset="0"/>
              </a:rPr>
              <a:t>Erkek çocuklar da cinsel istismara uğrar.  </a:t>
            </a:r>
            <a:r>
              <a:rPr lang="tr-TR" sz="2800" b="1">
                <a:solidFill>
                  <a:srgbClr val="0000CC"/>
                </a:solidFill>
                <a:cs typeface="Times New Roman" pitchFamily="18" charset="0"/>
              </a:rPr>
              <a:t>DOĞRU</a:t>
            </a:r>
            <a:endParaRPr lang="tr-TR" sz="2800" b="1">
              <a:solidFill>
                <a:srgbClr val="0000CC"/>
              </a:solidFill>
            </a:endParaRPr>
          </a:p>
        </p:txBody>
      </p:sp>
      <p:pic>
        <p:nvPicPr>
          <p:cNvPr id="24584" name="Picture 2" descr="D:\Belgelerim\Çalışma Dosyası\SUNU ÇALIŞMA\Cinsel İstismar\button-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581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3" descr="D:\Belgelerim\Çalışma Dosyası\SUNU ÇALIŞMA\Cinsel İstismar\button-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1816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304800"/>
            <a:ext cx="6324600" cy="954088"/>
          </a:xfrm>
          <a:prstGeom prst="rect">
            <a:avLst/>
          </a:prstGeom>
          <a:ln w="57150">
            <a:solidFill>
              <a:srgbClr val="0D3F15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r>
              <a:rPr lang="tr-TR" sz="2800" b="1">
                <a:solidFill>
                  <a:schemeClr val="tx1"/>
                </a:solidFill>
                <a:cs typeface="Times New Roman" pitchFamily="18" charset="0"/>
              </a:rPr>
              <a:t>İstismara uğrayan kişiler tedavi edilemez. </a:t>
            </a:r>
            <a:r>
              <a:rPr lang="tr-TR" sz="2800" b="1">
                <a:solidFill>
                  <a:srgbClr val="FF0000"/>
                </a:solidFill>
                <a:cs typeface="Times New Roman" pitchFamily="18" charset="0"/>
              </a:rPr>
              <a:t>YANLIŞ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28600" y="3048000"/>
            <a:ext cx="6400800" cy="954088"/>
          </a:xfrm>
          <a:prstGeom prst="rect">
            <a:avLst/>
          </a:prstGeom>
          <a:ln w="57150">
            <a:solidFill>
              <a:srgbClr val="0D3F15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r>
              <a:rPr lang="tr-TR" sz="2800" b="1" dirty="0">
                <a:solidFill>
                  <a:schemeClr val="tx1"/>
                </a:solidFill>
                <a:cs typeface="Times New Roman" pitchFamily="18" charset="0"/>
              </a:rPr>
              <a:t>Tedavi gereği yoktur, zaman </a:t>
            </a:r>
            <a:r>
              <a:rPr lang="tr-TR" sz="2800" b="1" dirty="0" err="1">
                <a:solidFill>
                  <a:schemeClr val="tx1"/>
                </a:solidFill>
                <a:cs typeface="Times New Roman" pitchFamily="18" charset="0"/>
              </a:rPr>
              <a:t>herşeyin</a:t>
            </a:r>
            <a:r>
              <a:rPr lang="tr-TR" sz="2800" b="1" dirty="0">
                <a:solidFill>
                  <a:schemeClr val="tx1"/>
                </a:solidFill>
                <a:cs typeface="Times New Roman" pitchFamily="18" charset="0"/>
              </a:rPr>
              <a:t> üstesinden gelecektir. </a:t>
            </a:r>
            <a:r>
              <a:rPr lang="tr-TR" sz="2800" b="1" dirty="0">
                <a:solidFill>
                  <a:srgbClr val="FF0000"/>
                </a:solidFill>
                <a:cs typeface="Times New Roman" pitchFamily="18" charset="0"/>
              </a:rPr>
              <a:t>YANLIŞ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0" y="1914525"/>
            <a:ext cx="6324600" cy="523875"/>
          </a:xfrm>
          <a:prstGeom prst="rect">
            <a:avLst/>
          </a:prstGeom>
          <a:ln w="57150">
            <a:solidFill>
              <a:srgbClr val="0D3F15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/>
            <a:r>
              <a:rPr lang="tr-TR" sz="2800" b="1">
                <a:solidFill>
                  <a:schemeClr val="tx1"/>
                </a:solidFill>
                <a:cs typeface="Times New Roman" pitchFamily="18" charset="0"/>
              </a:rPr>
              <a:t>Tedavi edilebilir.  </a:t>
            </a:r>
            <a:r>
              <a:rPr lang="tr-TR" sz="2800" b="1">
                <a:solidFill>
                  <a:srgbClr val="0000CC"/>
                </a:solidFill>
                <a:cs typeface="Times New Roman" pitchFamily="18" charset="0"/>
              </a:rPr>
              <a:t>DOĞRU</a:t>
            </a:r>
            <a:endParaRPr lang="tr-TR" sz="2800" b="1">
              <a:solidFill>
                <a:srgbClr val="0000CC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4419600"/>
            <a:ext cx="6400800" cy="954088"/>
          </a:xfrm>
          <a:prstGeom prst="rect">
            <a:avLst/>
          </a:prstGeom>
          <a:ln w="57150">
            <a:solidFill>
              <a:srgbClr val="0D3F15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/>
            <a:r>
              <a:rPr lang="tr-TR" sz="2800" b="1">
                <a:solidFill>
                  <a:schemeClr val="tx1"/>
                </a:solidFill>
                <a:cs typeface="Times New Roman" pitchFamily="18" charset="0"/>
              </a:rPr>
              <a:t>Benim toplumumda istismar yoktur. </a:t>
            </a:r>
            <a:r>
              <a:rPr lang="tr-TR" sz="2800" b="1">
                <a:solidFill>
                  <a:srgbClr val="FF0000"/>
                </a:solidFill>
                <a:cs typeface="Times New Roman" pitchFamily="18" charset="0"/>
              </a:rPr>
              <a:t>YANLIŞ</a:t>
            </a:r>
          </a:p>
        </p:txBody>
      </p:sp>
      <p:pic>
        <p:nvPicPr>
          <p:cNvPr id="25607" name="Picture 2" descr="D:\Belgelerim\Çalışma Dosyası\SUNU ÇALIŞMA\Cinsel İstismar\button-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72244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3" descr="D:\Belgelerim\Çalışma Dosyası\SUNU ÇALIŞMA\Cinsel İstismar\button-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8956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4" descr="D:\Belgelerim\Çalışma Dosyası\SUNU ÇALIŞMA\Cinsel İstismar\button-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5752" y="4287044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6" descr="D:\Belgelerim\Çalışma Dosyası\SUNU ÇALIŞMA\Cinsel İstismar\button-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524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90600" y="228600"/>
            <a:ext cx="7162800" cy="132343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tr-TR" sz="4000" b="1" dirty="0"/>
              <a:t>Cinsel istismarın her derecesi için akılda tutulması gerekenler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09600" y="2098675"/>
            <a:ext cx="7924800" cy="3540125"/>
          </a:xfrm>
          <a:prstGeom prst="rect">
            <a:avLst/>
          </a:prstGeom>
          <a:noFill/>
          <a:ln w="57150">
            <a:solidFill>
              <a:schemeClr val="accent4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tr-TR" sz="2800" b="1">
                <a:solidFill>
                  <a:srgbClr val="FF0000"/>
                </a:solidFill>
                <a:cs typeface="Times New Roman" pitchFamily="18" charset="0"/>
              </a:rPr>
              <a:t>Kimse cinsel istismara maruz kalmak istemez.</a:t>
            </a:r>
            <a:endParaRPr lang="tr-TR" sz="2800">
              <a:solidFill>
                <a:srgbClr val="FF0000"/>
              </a:solidFill>
            </a:endParaRPr>
          </a:p>
          <a:p>
            <a:pPr eaLnBrk="0" hangingPunct="0"/>
            <a:r>
              <a:rPr lang="tr-TR" sz="2800" b="1">
                <a:cs typeface="Times New Roman" pitchFamily="18" charset="0"/>
              </a:rPr>
              <a:t>Kimse cinsel istismarı hak etmez.</a:t>
            </a:r>
            <a:endParaRPr lang="tr-TR" sz="2800"/>
          </a:p>
          <a:p>
            <a:pPr eaLnBrk="0" hangingPunct="0"/>
            <a:r>
              <a:rPr lang="tr-TR" sz="2800" b="1">
                <a:solidFill>
                  <a:srgbClr val="FF0000"/>
                </a:solidFill>
                <a:cs typeface="Times New Roman" pitchFamily="18" charset="0"/>
              </a:rPr>
              <a:t>Hiçbir davranış cinsel istismar için neden olarak gösterilemez.</a:t>
            </a:r>
            <a:endParaRPr lang="tr-TR" sz="2800">
              <a:solidFill>
                <a:srgbClr val="FF0000"/>
              </a:solidFill>
            </a:endParaRPr>
          </a:p>
          <a:p>
            <a:pPr eaLnBrk="0" hangingPunct="0"/>
            <a:r>
              <a:rPr lang="tr-TR" sz="2800" b="1">
                <a:cs typeface="Times New Roman" pitchFamily="18" charset="0"/>
              </a:rPr>
              <a:t>Her tür cinsel istismar kanunlar ve toplum önünde suçtur. </a:t>
            </a:r>
            <a:r>
              <a:rPr lang="tr-TR" sz="2800" b="1"/>
              <a:t>Bütün toplumlarda nefretle karşılanır.</a:t>
            </a:r>
            <a:endParaRPr lang="tr-TR" sz="280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 </a:t>
            </a:r>
          </a:p>
        </p:txBody>
      </p:sp>
      <p:sp>
        <p:nvSpPr>
          <p:cNvPr id="23555" name="İçerik Yer Tutucusu 2"/>
          <p:cNvSpPr>
            <a:spLocks noGrp="1"/>
          </p:cNvSpPr>
          <p:nvPr>
            <p:ph sz="half" idx="1"/>
          </p:nvPr>
        </p:nvSpPr>
        <p:spPr>
          <a:xfrm>
            <a:off x="762000" y="609600"/>
            <a:ext cx="3657600" cy="3767138"/>
          </a:xfrm>
        </p:spPr>
        <p:txBody>
          <a:bodyPr/>
          <a:lstStyle/>
          <a:p>
            <a:r>
              <a:rPr lang="tr-TR" altLang="tr-TR" dirty="0" smtClean="0"/>
              <a:t> </a:t>
            </a:r>
          </a:p>
        </p:txBody>
      </p:sp>
      <p:sp>
        <p:nvSpPr>
          <p:cNvPr id="23556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3657600" cy="3767138"/>
          </a:xfrm>
        </p:spPr>
        <p:txBody>
          <a:bodyPr/>
          <a:lstStyle/>
          <a:p>
            <a:r>
              <a:rPr lang="tr-TR" altLang="tr-TR" dirty="0" smtClean="0"/>
              <a:t> </a:t>
            </a:r>
          </a:p>
        </p:txBody>
      </p:sp>
      <p:graphicFrame>
        <p:nvGraphicFramePr>
          <p:cNvPr id="6" name="7 İçerik Yer Tutucusu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172079"/>
              </p:ext>
            </p:extLst>
          </p:nvPr>
        </p:nvGraphicFramePr>
        <p:xfrm>
          <a:off x="0" y="25758"/>
          <a:ext cx="90678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1799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988543892"/>
              </p:ext>
            </p:extLst>
          </p:nvPr>
        </p:nvGraphicFramePr>
        <p:xfrm>
          <a:off x="683568" y="2971800"/>
          <a:ext cx="7704856" cy="3121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3 Yuvarlatılmış Dikdörtgen"/>
          <p:cNvSpPr>
            <a:spLocks noGrp="1"/>
          </p:cNvSpPr>
          <p:nvPr>
            <p:ph sz="half" idx="1"/>
          </p:nvPr>
        </p:nvSpPr>
        <p:spPr>
          <a:xfrm>
            <a:off x="2411760" y="692696"/>
            <a:ext cx="3744416" cy="21602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Suçu Bildirim Yükümlülüğü</a:t>
            </a:r>
          </a:p>
        </p:txBody>
      </p:sp>
    </p:spTree>
    <p:extLst>
      <p:ext uri="{BB962C8B-B14F-4D97-AF65-F5344CB8AC3E}">
        <p14:creationId xmlns:p14="http://schemas.microsoft.com/office/powerpoint/2010/main" val="373471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6019800" cy="1016000"/>
          </a:xfrm>
          <a:prstGeom prst="rect">
            <a:avLst/>
          </a:prstGeom>
          <a:ln w="158750" cmpd="thickThin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6000" b="1" dirty="0"/>
              <a:t>ÇOCUK İSTİSMARI</a:t>
            </a:r>
          </a:p>
        </p:txBody>
      </p:sp>
      <p:pic>
        <p:nvPicPr>
          <p:cNvPr id="2051" name="Picture 3" descr="D:\Belgelerim\Resimlerim\SUNU RESİMLERİ\YAZISIZ RESİMLER\KAYGI-ŞİDDET-KORKU\ŞİDDET VE KORKU\SS-136-07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7681913" cy="502920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631810161"/>
              </p:ext>
            </p:extLst>
          </p:nvPr>
        </p:nvGraphicFramePr>
        <p:xfrm>
          <a:off x="0" y="1"/>
          <a:ext cx="9144000" cy="659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09543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 </a:t>
            </a:r>
          </a:p>
        </p:txBody>
      </p:sp>
      <p:pic>
        <p:nvPicPr>
          <p:cNvPr id="2050" name="Picture 2" descr="C:\Users\SEDAT\Desktop\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07" y="914400"/>
            <a:ext cx="8610599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76734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1027" name="Picture 3" descr="C:\Users\SEDAT\Desktop\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7" y="990600"/>
            <a:ext cx="890484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3715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</a:t>
            </a: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tr-TR" dirty="0" smtClean="0"/>
              <a:t>ANAYASAMIZA VE DİĞER BİRÇOK ÜLKENİN ANAYASASINA GÖRE </a:t>
            </a:r>
            <a:br>
              <a:rPr lang="tr-TR" dirty="0" smtClean="0"/>
            </a:br>
            <a:r>
              <a:rPr lang="tr-TR" sz="4800" b="1" dirty="0" smtClean="0">
                <a:solidFill>
                  <a:srgbClr val="FF0000"/>
                </a:solidFill>
              </a:rPr>
              <a:t>18 YAŞ ALTI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HER BİREY</a:t>
            </a:r>
            <a:r>
              <a:rPr lang="tr-TR" dirty="0"/>
              <a:t> </a:t>
            </a:r>
            <a:r>
              <a:rPr lang="tr-TR" sz="4800" b="1" dirty="0" smtClean="0">
                <a:solidFill>
                  <a:srgbClr val="FF0000"/>
                </a:solidFill>
              </a:rPr>
              <a:t>ÇOCUK</a:t>
            </a:r>
            <a:r>
              <a:rPr lang="tr-TR" sz="4800" b="1" dirty="0" smtClean="0"/>
              <a:t/>
            </a:r>
            <a:br>
              <a:rPr lang="tr-TR" sz="4800" b="1" dirty="0" smtClean="0"/>
            </a:br>
            <a:r>
              <a:rPr lang="tr-TR" dirty="0" smtClean="0"/>
              <a:t> OLARAK NİTELENDİRİLİR.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005925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90600"/>
            <a:ext cx="4343400" cy="5694363"/>
          </a:xfrm>
          <a:prstGeom prst="rect">
            <a:avLst/>
          </a:prstGeom>
          <a:ln w="101600"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/>
              <a:t>Çocuk istismarı, çocukların başta anne-babaları olmak üzere, kendilerine bakmakla yükümlü kimseler ve diğer yetişkinler tarafından fiziksel,duygual,zihinsel veya cinsel gelişimlerini engelleyen yada bedenen veya ruh sağlığına zarar veren, kaza sonucu olmayan, durumlarla karşıkarşıya bırakılmasıdır.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76200"/>
            <a:ext cx="6705600" cy="6461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600" b="1" dirty="0">
                <a:solidFill>
                  <a:schemeClr val="bg1"/>
                </a:solidFill>
              </a:rPr>
              <a:t>ÇOCUK İSTİSMARI NE DEMEKTİR ? </a:t>
            </a:r>
          </a:p>
        </p:txBody>
      </p:sp>
      <p:pic>
        <p:nvPicPr>
          <p:cNvPr id="3076" name="Picture 3" descr="C:\Documents and Settings\Administrator\Belgelerim\Resimlerim\picassa\DSC_01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066800"/>
            <a:ext cx="3571875" cy="533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 </a:t>
            </a:r>
          </a:p>
        </p:txBody>
      </p:sp>
      <p:pic>
        <p:nvPicPr>
          <p:cNvPr id="1026" name="Picture 2" descr="C:\Users\SEDAT\Desktop\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7823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441960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/>
              <a:t>FİZİKSEL İSTİSMAR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371600"/>
            <a:ext cx="3581400" cy="378565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000" b="1" dirty="0"/>
              <a:t>Bir kaza olmaksızın fiziksel travma yada yaralanmalarla sonuçlanan herhangi bir davranış biçimi olarak tanımlanır.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000" b="1" dirty="0"/>
              <a:t>Ensık rastlanan şekli dayaktır.  </a:t>
            </a:r>
          </a:p>
        </p:txBody>
      </p:sp>
      <p:pic>
        <p:nvPicPr>
          <p:cNvPr id="11272" name="Picture 2" descr="D:\Belgelerim\Çalışma Dosyası\SUNU ÇALIŞMA\Cinsel İstismar\Resimler\SS-027-01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295400"/>
            <a:ext cx="39703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1000" y="5943600"/>
            <a:ext cx="3581400" cy="1524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441960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/>
              <a:t>FİZİKSEL İSTİSMAR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219200"/>
            <a:ext cx="3733800" cy="470898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000" b="1" dirty="0"/>
              <a:t>Genelde disiplin ve cezalandırma amacıyla uygulandığı görülmektedir. Özellikle deri, iskelet sistemi ve ya merkezi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000" b="1" dirty="0"/>
              <a:t>sinir sistemi etkilenir. Diğer </a:t>
            </a:r>
            <a:r>
              <a:rPr lang="tr-TR" sz="3000" b="1" dirty="0" smtClean="0"/>
              <a:t>organlarda büyük oranda zarar görebilir.  </a:t>
            </a:r>
            <a:endParaRPr lang="tr-TR" sz="3000" b="1" dirty="0"/>
          </a:p>
        </p:txBody>
      </p:sp>
      <p:pic>
        <p:nvPicPr>
          <p:cNvPr id="12296" name="Picture 2" descr="D:\Belgelerim\Çalışma Dosyası\SUNU ÇALIŞMA\Cinsel İstismar\Resimler\SS-027-0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219200"/>
            <a:ext cx="37147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6248400"/>
            <a:ext cx="3733800" cy="1524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58914"/>
            <a:ext cx="4724400" cy="707886"/>
          </a:xfrm>
          <a:prstGeom prst="rect">
            <a:avLst/>
          </a:prstGeom>
          <a:solidFill>
            <a:srgbClr val="88160A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/>
              <a:t>DUYGUSAL İSTİSMAR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416308"/>
            <a:ext cx="3962400" cy="4832092"/>
          </a:xfrm>
          <a:prstGeom prst="rect">
            <a:avLst/>
          </a:prstGeom>
          <a:solidFill>
            <a:srgbClr val="0D364B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/>
              <a:t>Duygusal istismar kişiye duygusal yada ruhsal sağlığını tehlikeye atacak derecede ağır sözlü tehditler yapılması, alay edilmesi yada küçük düşürücü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/>
              <a:t>yorumlarda bulunulması, eleştirilmesi, aşağılanması olarak tanımlanabilir.</a:t>
            </a:r>
          </a:p>
        </p:txBody>
      </p:sp>
      <p:pic>
        <p:nvPicPr>
          <p:cNvPr id="15368" name="Picture 2" descr="D:\Belgelerim\Resimlerim\SUNU RESİMLERİ\YAZISIZ RESİMLER\AİLE VE ÇOCUK\ÇOCUK RESİMLERİ\42-152105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447800"/>
            <a:ext cx="426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206514"/>
            <a:ext cx="4724400" cy="707886"/>
          </a:xfrm>
          <a:prstGeom prst="rect">
            <a:avLst/>
          </a:prstGeom>
          <a:solidFill>
            <a:srgbClr val="88160A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/>
              <a:t>DUYGUSAL İSTİSMAR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4800600" cy="2246769"/>
          </a:xfrm>
          <a:prstGeom prst="rect">
            <a:avLst/>
          </a:prstGeom>
          <a:solidFill>
            <a:srgbClr val="0D364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/>
              <a:t>Çocuğu her konuda suçlayarak günah keçisi haline getirme,  </a:t>
            </a:r>
            <a:r>
              <a:rPr lang="tr-TR" sz="2800" b="1" dirty="0" smtClean="0"/>
              <a:t>  Genel </a:t>
            </a:r>
            <a:r>
              <a:rPr lang="tr-TR" sz="2800" b="1" dirty="0"/>
              <a:t>olarak reddedici ve düşmanca tavır,  Katı biçimde cezalandırma,</a:t>
            </a:r>
          </a:p>
        </p:txBody>
      </p:sp>
      <p:pic>
        <p:nvPicPr>
          <p:cNvPr id="16393" name="Picture 2" descr="C:\Documents and Settings\Administrator\Belgelerim\Resimlerim\Kopyası resim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1177" y="990600"/>
            <a:ext cx="341227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06514"/>
            <a:ext cx="5791200" cy="707886"/>
          </a:xfrm>
          <a:prstGeom prst="rect">
            <a:avLst/>
          </a:prstGeom>
          <a:solidFill>
            <a:srgbClr val="0D364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/>
              <a:t>CİNSEL İSTİSMAR (TACİZ)</a:t>
            </a:r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457200" y="1219200"/>
            <a:ext cx="3810000" cy="3540125"/>
          </a:xfrm>
          <a:prstGeom prst="rect">
            <a:avLst/>
          </a:prstGeom>
          <a:noFill/>
          <a:ln w="114300" cmpd="thinThick">
            <a:solidFill>
              <a:srgbClr val="8E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800" b="1">
                <a:latin typeface="Calibri" pitchFamily="34" charset="0"/>
              </a:rPr>
              <a:t>Çocuğun bir erişkinin cinsel gereksinim ya da isteklerinin doyumu için cinsel nesne olarak </a:t>
            </a:r>
            <a:r>
              <a:rPr lang="tr-TR" sz="2800" b="1">
                <a:solidFill>
                  <a:srgbClr val="000099"/>
                </a:solidFill>
                <a:latin typeface="Calibri" pitchFamily="34" charset="0"/>
              </a:rPr>
              <a:t>kullanılması ya da kullanılmasına göz </a:t>
            </a:r>
            <a:r>
              <a:rPr lang="tr-TR" sz="2800" b="1">
                <a:latin typeface="Calibri" pitchFamily="34" charset="0"/>
              </a:rPr>
              <a:t>yumulması  şeklinde tanımlanmaktadır.</a:t>
            </a:r>
          </a:p>
        </p:txBody>
      </p:sp>
      <p:pic>
        <p:nvPicPr>
          <p:cNvPr id="5" name="Picture 5" descr="C:\Documents and Settings\Administrator\Desktop\Kopyası dokun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24000"/>
            <a:ext cx="4108450" cy="413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565</Words>
  <Application>Microsoft Office PowerPoint</Application>
  <PresentationFormat>Ekran Gösterisi (4:3)</PresentationFormat>
  <Paragraphs>68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Office Theme</vt:lpstr>
      <vt:lpstr>PowerPoint Sunusu</vt:lpstr>
      <vt:lpstr>PowerPoint Sunusu</vt:lpstr>
      <vt:lpstr>PowerPoint Sunusu</vt:lpstr>
      <vt:lpstr>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</vt:lpstr>
      <vt:lpstr>PowerPoint Sunusu</vt:lpstr>
      <vt:lpstr>PowerPoint Sunusu</vt:lpstr>
      <vt:lpstr> </vt:lpstr>
      <vt:lpstr> </vt:lpstr>
      <vt:lpstr>ANAYASAMIZA VE DİĞER BİRÇOK ÜLKENİN ANAYASASINA GÖRE  18 YAŞ ALTI  HER BİREY ÇOCUK  OLARAK NİTELENDİRİLİR.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SEDAT</dc:creator>
  <cp:lastModifiedBy>İSA GÜLŞEN</cp:lastModifiedBy>
  <cp:revision>387</cp:revision>
  <dcterms:created xsi:type="dcterms:W3CDTF">2006-08-16T00:00:00Z</dcterms:created>
  <dcterms:modified xsi:type="dcterms:W3CDTF">2017-10-04T09:48:13Z</dcterms:modified>
</cp:coreProperties>
</file>